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gif"/><Relationship Id="rId4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4.gif"/><Relationship Id="rId5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4626175" y="2967400"/>
            <a:ext cx="5207100" cy="24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Unit 2/A</a:t>
            </a:r>
            <a:endParaRPr b="1"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The Study of Light and Chemistry</a:t>
            </a:r>
            <a:endParaRPr b="1" sz="2400"/>
          </a:p>
        </p:txBody>
      </p:sp>
      <p:sp>
        <p:nvSpPr>
          <p:cNvPr id="85" name="Shape 85"/>
          <p:cNvSpPr txBox="1"/>
          <p:nvPr/>
        </p:nvSpPr>
        <p:spPr>
          <a:xfrm>
            <a:off x="1454708" y="4770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000000"/>
                </a:solidFill>
              </a:rPr>
              <a:t>Chemistry for </a:t>
            </a:r>
            <a:r>
              <a:rPr lang="en-US" sz="5200"/>
              <a:t>K</a:t>
            </a:r>
            <a:r>
              <a:rPr lang="en-US" sz="5200">
                <a:solidFill>
                  <a:srgbClr val="000000"/>
                </a:solidFill>
              </a:rPr>
              <a:t>ids</a:t>
            </a:r>
            <a:endParaRPr sz="5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e/ea/Wave_frequency.gif"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375" y="2117760"/>
            <a:ext cx="5066400" cy="25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84050" y="368025"/>
            <a:ext cx="49551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Review</a:t>
            </a:r>
            <a:endParaRPr b="1" sz="2400"/>
          </a:p>
        </p:txBody>
      </p:sp>
      <p:sp>
        <p:nvSpPr>
          <p:cNvPr id="233" name="Shape 233"/>
          <p:cNvSpPr txBox="1"/>
          <p:nvPr/>
        </p:nvSpPr>
        <p:spPr>
          <a:xfrm>
            <a:off x="4554875" y="84425"/>
            <a:ext cx="6232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Q: </a:t>
            </a:r>
            <a:r>
              <a:rPr lang="en-US"/>
              <a:t>As the frequency increases, what happens to the distance between peaks?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Answer</a:t>
            </a:r>
            <a:r>
              <a:rPr lang="en-US"/>
              <a:t>: The distance between peaks becomes smaller.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4228" y="1489425"/>
            <a:ext cx="3430892" cy="165001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5959075" y="1556050"/>
            <a:ext cx="8085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6346175" y="3086550"/>
            <a:ext cx="7083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5858550" y="3027150"/>
            <a:ext cx="474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</a:t>
            </a: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6418900" y="3603325"/>
            <a:ext cx="23733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This distance is called </a:t>
            </a:r>
            <a:r>
              <a:rPr b="1" lang="en-US" sz="2400">
                <a:solidFill>
                  <a:srgbClr val="1155CC"/>
                </a:solidFill>
              </a:rPr>
              <a:t>Wavelength</a:t>
            </a:r>
            <a:r>
              <a:rPr b="1" lang="en-US" sz="2400"/>
              <a:t>.</a:t>
            </a:r>
            <a:endParaRPr b="1" sz="2400"/>
          </a:p>
        </p:txBody>
      </p:sp>
      <p:sp>
        <p:nvSpPr>
          <p:cNvPr id="239" name="Shape 239"/>
          <p:cNvSpPr txBox="1"/>
          <p:nvPr/>
        </p:nvSpPr>
        <p:spPr>
          <a:xfrm>
            <a:off x="216375" y="762000"/>
            <a:ext cx="4092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41B47"/>
                </a:solidFill>
              </a:rPr>
              <a:t>Notice the relationship between the number of peaks &amp; frequency.</a:t>
            </a:r>
            <a:endParaRPr b="1">
              <a:solidFill>
                <a:srgbClr val="741B47"/>
              </a:solidFill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216375" y="1382900"/>
            <a:ext cx="36972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The more peaks appear throughout the given one second, the </a:t>
            </a:r>
            <a:r>
              <a:rPr b="1" lang="en-US">
                <a:solidFill>
                  <a:srgbClr val="0000FF"/>
                </a:solidFill>
              </a:rPr>
              <a:t>higher the frequency </a:t>
            </a:r>
            <a:r>
              <a:rPr b="1" lang="en-US">
                <a:solidFill>
                  <a:srgbClr val="FF0000"/>
                </a:solidFill>
              </a:rPr>
              <a:t>is.</a:t>
            </a:r>
            <a:r>
              <a:rPr b="1" lang="en-US">
                <a:solidFill>
                  <a:srgbClr val="0000FF"/>
                </a:solidFill>
              </a:rPr>
              <a:t> 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241" name="Shape 241"/>
          <p:cNvCxnSpPr/>
          <p:nvPr/>
        </p:nvCxnSpPr>
        <p:spPr>
          <a:xfrm>
            <a:off x="3132675" y="1909700"/>
            <a:ext cx="696300" cy="348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Shape 242"/>
          <p:cNvSpPr txBox="1"/>
          <p:nvPr/>
        </p:nvSpPr>
        <p:spPr>
          <a:xfrm>
            <a:off x="4901250" y="950150"/>
            <a:ext cx="52965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How would you measure the distance between peaks?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3132675" y="4891875"/>
            <a:ext cx="59925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 either measure </a:t>
            </a:r>
            <a:r>
              <a:rPr lang="en-US"/>
              <a:t>between</a:t>
            </a:r>
            <a:r>
              <a:rPr lang="en-US"/>
              <a:t> the </a:t>
            </a:r>
            <a:r>
              <a:rPr b="1" lang="en-US"/>
              <a:t>peaks (top) </a:t>
            </a:r>
            <a:r>
              <a:rPr lang="en-US"/>
              <a:t>or between the </a:t>
            </a:r>
            <a:r>
              <a:rPr b="1" lang="en-US"/>
              <a:t>troughs (bottom)</a:t>
            </a:r>
            <a:r>
              <a:rPr lang="en-US"/>
              <a:t>.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two measurements should always give the same numbers.</a:t>
            </a: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5050" y="2983173"/>
            <a:ext cx="808500" cy="106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10103550" y="2652900"/>
            <a:ext cx="18495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Scientists like to use the greek letter </a:t>
            </a:r>
            <a:r>
              <a:rPr lang="en-US">
                <a:solidFill>
                  <a:srgbClr val="0000FF"/>
                </a:solidFill>
              </a:rPr>
              <a:t>lambda</a:t>
            </a:r>
            <a:r>
              <a:rPr lang="en-US"/>
              <a:t> for this, because it looks a bit like a wave</a:t>
            </a:r>
            <a:endParaRPr/>
          </a:p>
        </p:txBody>
      </p:sp>
      <p:sp>
        <p:nvSpPr>
          <p:cNvPr id="246" name="Shape 246"/>
          <p:cNvSpPr txBox="1"/>
          <p:nvPr/>
        </p:nvSpPr>
        <p:spPr>
          <a:xfrm>
            <a:off x="328050" y="5873825"/>
            <a:ext cx="89670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the wavelength measures a distance, what do you think its unit could be?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units that measure distances are appropriate for </a:t>
            </a:r>
            <a:r>
              <a:rPr lang="en-US"/>
              <a:t>wavelengths, a few examples are</a:t>
            </a:r>
            <a:r>
              <a:rPr lang="en-US"/>
              <a:t>: </a:t>
            </a:r>
            <a:r>
              <a:rPr b="1" lang="en-US">
                <a:solidFill>
                  <a:srgbClr val="0000FF"/>
                </a:solidFill>
              </a:rPr>
              <a:t>kilometers, meters, centimeters, </a:t>
            </a:r>
            <a:r>
              <a:rPr b="1" lang="en-US">
                <a:solidFill>
                  <a:srgbClr val="0000FF"/>
                </a:solidFill>
              </a:rPr>
              <a:t>millimeters</a:t>
            </a:r>
            <a:r>
              <a:rPr b="1" lang="en-US">
                <a:solidFill>
                  <a:srgbClr val="0000FF"/>
                </a:solidFill>
              </a:rPr>
              <a:t>, nanometers</a:t>
            </a:r>
            <a:r>
              <a:rPr b="1" lang="en-US"/>
              <a:t>.</a:t>
            </a:r>
            <a:r>
              <a:rPr lang="en-US"/>
              <a:t> </a:t>
            </a: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25125" y="4137485"/>
            <a:ext cx="2827875" cy="177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-339080" l="-9710" r="9710" t="339080"/>
          <a:stretch/>
        </p:blipFill>
        <p:spPr>
          <a:xfrm>
            <a:off x="2268900" y="4282947"/>
            <a:ext cx="2439824" cy="860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631800" y="2029175"/>
            <a:ext cx="47337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74EA7"/>
                </a:solidFill>
              </a:rPr>
              <a:t>Of course. Frequency is assigned the Greek </a:t>
            </a:r>
            <a:r>
              <a:rPr lang="en-US">
                <a:solidFill>
                  <a:srgbClr val="674EA7"/>
                </a:solidFill>
              </a:rPr>
              <a:t>letter “</a:t>
            </a:r>
            <a:r>
              <a:rPr b="1" lang="en-US" sz="1800">
                <a:solidFill>
                  <a:srgbClr val="674EA7"/>
                </a:solidFill>
              </a:rPr>
              <a:t>nu</a:t>
            </a:r>
            <a:r>
              <a:rPr lang="en-US">
                <a:solidFill>
                  <a:srgbClr val="674EA7"/>
                </a:solidFill>
              </a:rPr>
              <a:t>”.</a:t>
            </a:r>
            <a:endParaRPr>
              <a:solidFill>
                <a:srgbClr val="674EA7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1881475" y="133300"/>
            <a:ext cx="33585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You saw the </a:t>
            </a:r>
            <a:r>
              <a:rPr lang="en-US" sz="1800">
                <a:solidFill>
                  <a:srgbClr val="0000FF"/>
                </a:solidFill>
              </a:rPr>
              <a:t>wavelength </a:t>
            </a:r>
            <a:r>
              <a:rPr lang="en-US" sz="1800"/>
              <a:t>has the Greek symbol </a:t>
            </a:r>
            <a:r>
              <a:rPr i="1" lang="en-US" sz="1800"/>
              <a:t>Lambda</a:t>
            </a:r>
            <a:r>
              <a:rPr lang="en-US" sz="1800"/>
              <a:t>: </a:t>
            </a:r>
            <a:endParaRPr sz="1800"/>
          </a:p>
        </p:txBody>
      </p:sp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9725" y="50423"/>
            <a:ext cx="808500" cy="106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342575" y="1512575"/>
            <a:ext cx="67071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Does </a:t>
            </a:r>
            <a:r>
              <a:rPr lang="en-US" sz="1800">
                <a:solidFill>
                  <a:srgbClr val="FF0000"/>
                </a:solidFill>
              </a:rPr>
              <a:t>frequency </a:t>
            </a:r>
            <a:r>
              <a:rPr lang="en-US" sz="1800">
                <a:solidFill>
                  <a:schemeClr val="dk1"/>
                </a:solidFill>
              </a:rPr>
              <a:t>has a symbol assigned as well?</a:t>
            </a:r>
            <a:endParaRPr/>
          </a:p>
        </p:txBody>
      </p:sp>
      <p:cxnSp>
        <p:nvCxnSpPr>
          <p:cNvPr id="257" name="Shape 257"/>
          <p:cNvCxnSpPr/>
          <p:nvPr/>
        </p:nvCxnSpPr>
        <p:spPr>
          <a:xfrm flipH="1">
            <a:off x="6028200" y="534500"/>
            <a:ext cx="1172700" cy="1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Shape 258"/>
          <p:cNvSpPr txBox="1"/>
          <p:nvPr/>
        </p:nvSpPr>
        <p:spPr>
          <a:xfrm>
            <a:off x="7412700" y="131100"/>
            <a:ext cx="44679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Scientists like to replace words, especially terms with letters. To avoid confusion with regular text, the letters used are typically Greek.</a:t>
            </a: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1750" y="2029175"/>
            <a:ext cx="494139" cy="5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7150475" y="1885925"/>
            <a:ext cx="40341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</a:rPr>
              <a:t>Practice writing your Greek letters, it will come in handy later when you learn various formulas.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474000" y="3267625"/>
            <a:ext cx="1553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</a:rPr>
              <a:t>Units</a:t>
            </a:r>
            <a:endParaRPr b="1" sz="3000">
              <a:solidFill>
                <a:srgbClr val="FF0000"/>
              </a:solidFill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776575" y="4074450"/>
            <a:ext cx="88473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read earlier that </a:t>
            </a:r>
            <a:r>
              <a:rPr lang="en-US">
                <a:solidFill>
                  <a:srgbClr val="FF0000"/>
                </a:solidFill>
              </a:rPr>
              <a:t>frequency </a:t>
            </a:r>
            <a:r>
              <a:rPr lang="en-US"/>
              <a:t>is measured in either</a:t>
            </a:r>
            <a:r>
              <a:rPr lang="en-US">
                <a:solidFill>
                  <a:srgbClr val="FF0000"/>
                </a:solidFill>
              </a:rPr>
              <a:t> waves per second</a:t>
            </a:r>
            <a:r>
              <a:rPr lang="en-US"/>
              <a:t> (= waves/second), or in </a:t>
            </a:r>
            <a:r>
              <a:rPr lang="en-US"/>
              <a:t>Hertz </a:t>
            </a:r>
            <a:r>
              <a:rPr lang="en-US"/>
              <a:t>(</a:t>
            </a:r>
            <a:r>
              <a:rPr b="1" lang="en-US"/>
              <a:t>Hz</a:t>
            </a:r>
            <a:r>
              <a:rPr lang="en-US"/>
              <a:t>), and wavelengths are measured in meters or other units representing meter magnitudes (kilo-, </a:t>
            </a:r>
            <a:r>
              <a:rPr lang="en-US"/>
              <a:t>milli</a:t>
            </a:r>
            <a:r>
              <a:rPr lang="en-US"/>
              <a:t>-, nano-, etc.)</a:t>
            </a:r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479775" y="5127025"/>
            <a:ext cx="96519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plugging numbers into formulas, they must always be accompanied by their units.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875" y="4567781"/>
            <a:ext cx="5309024" cy="229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8223" y="4317600"/>
            <a:ext cx="5193775" cy="249784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0" y="-2375"/>
            <a:ext cx="121305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How should </a:t>
            </a:r>
            <a:r>
              <a:rPr b="1" lang="en-US" sz="2400">
                <a:solidFill>
                  <a:schemeClr val="dk1"/>
                </a:solidFill>
              </a:rPr>
              <a:t>wavelengths</a:t>
            </a:r>
            <a:r>
              <a:rPr b="1" lang="en-US" sz="2400"/>
              <a:t> be measured</a:t>
            </a:r>
            <a:r>
              <a:rPr b="1" lang="en-US" sz="2400"/>
              <a:t>?</a:t>
            </a:r>
            <a:endParaRPr b="1" sz="2400"/>
          </a:p>
        </p:txBody>
      </p:sp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78" y="1218450"/>
            <a:ext cx="3430892" cy="165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2675" y="1066625"/>
            <a:ext cx="3576100" cy="17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182100" y="3541475"/>
            <a:ext cx="53091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You have to make sure that: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en-US" sz="1800">
                <a:solidFill>
                  <a:srgbClr val="FF0000"/>
                </a:solidFill>
              </a:rPr>
              <a:t>you measure the parts that repeat fully, 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en-US" sz="1800">
                <a:solidFill>
                  <a:srgbClr val="FF0000"/>
                </a:solidFill>
              </a:rPr>
              <a:t>all parts should overlaps exactly, and 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en-US" sz="1800">
                <a:solidFill>
                  <a:srgbClr val="FF0000"/>
                </a:solidFill>
              </a:rPr>
              <a:t>you should have no pieces left over after overlapping them all. </a:t>
            </a:r>
            <a:endParaRPr sz="1800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4" name="Shape 274"/>
          <p:cNvSpPr/>
          <p:nvPr/>
        </p:nvSpPr>
        <p:spPr>
          <a:xfrm>
            <a:off x="821500" y="1272650"/>
            <a:ext cx="7323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5467025" y="1212725"/>
            <a:ext cx="24816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634850" y="1998800"/>
            <a:ext cx="7323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8284875" y="5605175"/>
            <a:ext cx="5403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x="4760250" y="4947925"/>
            <a:ext cx="22995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Can the green arrows completely cover the parts that repeat? </a:t>
            </a:r>
            <a:r>
              <a:rPr b="1" lang="en-US" sz="1800">
                <a:solidFill>
                  <a:srgbClr val="38761D"/>
                </a:solidFill>
              </a:rPr>
              <a:t>Can this be the wavelength? </a:t>
            </a:r>
            <a:endParaRPr b="1" sz="1800">
              <a:solidFill>
                <a:srgbClr val="38761D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7165150" y="5605175"/>
            <a:ext cx="5403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9404600" y="5605175"/>
            <a:ext cx="5403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10502025" y="5605175"/>
            <a:ext cx="5403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11644050" y="5622925"/>
            <a:ext cx="5403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7059813" y="3522225"/>
            <a:ext cx="50706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</a:rPr>
              <a:t>T</a:t>
            </a:r>
            <a:r>
              <a:rPr lang="en-US" sz="1800">
                <a:solidFill>
                  <a:srgbClr val="CC0000"/>
                </a:solidFill>
              </a:rPr>
              <a:t>he pink parts of the wave are covered just fine.</a:t>
            </a:r>
            <a:endParaRPr sz="1800">
              <a:solidFill>
                <a:srgbClr val="CC0000"/>
              </a:solidFill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998163" y="3866913"/>
            <a:ext cx="51939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B5394"/>
                </a:solidFill>
              </a:rPr>
              <a:t>T</a:t>
            </a:r>
            <a:r>
              <a:rPr lang="en-US" sz="1800">
                <a:solidFill>
                  <a:srgbClr val="0B5394"/>
                </a:solidFill>
              </a:rPr>
              <a:t>he blue elements are not covered at all, and thus the mistake.</a:t>
            </a:r>
            <a:endParaRPr sz="1800">
              <a:solidFill>
                <a:srgbClr val="0B5394"/>
              </a:solidFill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8192400" y="1250800"/>
            <a:ext cx="33753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Notice that both wavelengths happen in snapshots that are </a:t>
            </a:r>
            <a:r>
              <a:rPr lang="en-US" sz="1800">
                <a:solidFill>
                  <a:srgbClr val="9900FF"/>
                </a:solidFill>
              </a:rPr>
              <a:t>1 second long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149550" y="3193575"/>
            <a:ext cx="12016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0000FF"/>
                </a:solidFill>
              </a:rPr>
              <a:t>There are other ways to measure the wavelength, you don’t have to use the peaks. For example the </a:t>
            </a:r>
            <a:r>
              <a:rPr b="1" lang="en-US">
                <a:solidFill>
                  <a:srgbClr val="BF9000"/>
                </a:solidFill>
              </a:rPr>
              <a:t>yellow arrow</a:t>
            </a:r>
            <a:r>
              <a:rPr b="1" lang="en-US">
                <a:solidFill>
                  <a:srgbClr val="0000FF"/>
                </a:solidFill>
              </a:rPr>
              <a:t> also works.</a:t>
            </a:r>
            <a:endParaRPr b="1"/>
          </a:p>
        </p:txBody>
      </p:sp>
      <p:sp>
        <p:nvSpPr>
          <p:cNvPr id="287" name="Shape 287"/>
          <p:cNvSpPr txBox="1"/>
          <p:nvPr/>
        </p:nvSpPr>
        <p:spPr>
          <a:xfrm>
            <a:off x="7020375" y="4469625"/>
            <a:ext cx="30693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The correct wavelength is rather:</a:t>
            </a:r>
            <a:endParaRPr b="1"/>
          </a:p>
        </p:txBody>
      </p:sp>
      <p:sp>
        <p:nvSpPr>
          <p:cNvPr id="288" name="Shape 288"/>
          <p:cNvSpPr/>
          <p:nvPr/>
        </p:nvSpPr>
        <p:spPr>
          <a:xfrm>
            <a:off x="7165150" y="5605175"/>
            <a:ext cx="11196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8284875" y="5605175"/>
            <a:ext cx="11196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9404600" y="5605175"/>
            <a:ext cx="11196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10524325" y="5605175"/>
            <a:ext cx="1119600" cy="298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2" name="Shape 292"/>
          <p:cNvCxnSpPr/>
          <p:nvPr/>
        </p:nvCxnSpPr>
        <p:spPr>
          <a:xfrm flipH="1">
            <a:off x="1647875" y="1066625"/>
            <a:ext cx="901500" cy="34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Shape 293"/>
          <p:cNvCxnSpPr/>
          <p:nvPr/>
        </p:nvCxnSpPr>
        <p:spPr>
          <a:xfrm flipH="1">
            <a:off x="1495800" y="1086550"/>
            <a:ext cx="1053600" cy="93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4" name="Shape 294"/>
          <p:cNvSpPr txBox="1"/>
          <p:nvPr/>
        </p:nvSpPr>
        <p:spPr>
          <a:xfrm>
            <a:off x="2549375" y="942125"/>
            <a:ext cx="15333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Same length</a:t>
            </a:r>
            <a:endParaRPr b="1"/>
          </a:p>
        </p:txBody>
      </p:sp>
      <p:sp>
        <p:nvSpPr>
          <p:cNvPr id="295" name="Shape 295"/>
          <p:cNvSpPr txBox="1"/>
          <p:nvPr/>
        </p:nvSpPr>
        <p:spPr>
          <a:xfrm>
            <a:off x="655550" y="1016375"/>
            <a:ext cx="992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</a:rPr>
              <a:t>wavelength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6211625" y="1022450"/>
            <a:ext cx="992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</a:rPr>
              <a:t>wavelength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655550" y="5622925"/>
            <a:ext cx="41859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 following is an example of how an incorrect measurement may occur: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/>
        </p:nvSpPr>
        <p:spPr>
          <a:xfrm rot="5400000">
            <a:off x="1898425" y="1308100"/>
            <a:ext cx="674100" cy="3159600"/>
          </a:xfrm>
          <a:prstGeom prst="rightBrace">
            <a:avLst>
              <a:gd fmla="val 10350" name="adj1"/>
              <a:gd fmla="val 5434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cxnSp>
        <p:nvCxnSpPr>
          <p:cNvPr id="299" name="Shape 299"/>
          <p:cNvCxnSpPr/>
          <p:nvPr/>
        </p:nvCxnSpPr>
        <p:spPr>
          <a:xfrm rot="10800000">
            <a:off x="655563" y="2366250"/>
            <a:ext cx="6000" cy="51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Shape 300"/>
          <p:cNvCxnSpPr/>
          <p:nvPr/>
        </p:nvCxnSpPr>
        <p:spPr>
          <a:xfrm rot="10800000">
            <a:off x="3808975" y="2366250"/>
            <a:ext cx="6300" cy="51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1" name="Shape 301"/>
          <p:cNvSpPr/>
          <p:nvPr/>
        </p:nvSpPr>
        <p:spPr>
          <a:xfrm rot="5400000">
            <a:off x="6064625" y="1310775"/>
            <a:ext cx="660900" cy="3107100"/>
          </a:xfrm>
          <a:prstGeom prst="rightBrace">
            <a:avLst>
              <a:gd fmla="val 10350" name="adj1"/>
              <a:gd fmla="val 5434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cxnSp>
        <p:nvCxnSpPr>
          <p:cNvPr id="302" name="Shape 302"/>
          <p:cNvCxnSpPr/>
          <p:nvPr/>
        </p:nvCxnSpPr>
        <p:spPr>
          <a:xfrm rot="10800000">
            <a:off x="4841662" y="2349275"/>
            <a:ext cx="5700" cy="51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Shape 303"/>
          <p:cNvCxnSpPr/>
          <p:nvPr/>
        </p:nvCxnSpPr>
        <p:spPr>
          <a:xfrm rot="10800000">
            <a:off x="7942625" y="2349275"/>
            <a:ext cx="6000" cy="51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4" name="Shape 304"/>
          <p:cNvSpPr txBox="1"/>
          <p:nvPr/>
        </p:nvSpPr>
        <p:spPr>
          <a:xfrm>
            <a:off x="332825" y="448225"/>
            <a:ext cx="76647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look at two different waves.</a:t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4082675" y="600375"/>
            <a:ext cx="49578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 peak to peak measurement.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00" y="3389175"/>
            <a:ext cx="11988000" cy="24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299900" y="43475"/>
            <a:ext cx="27123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</a:rPr>
              <a:t>REVIEW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48300" y="489175"/>
            <a:ext cx="43545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Remember that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colors don't really exist but in our minds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colors are actually frequencies</a:t>
            </a: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70950" y="1488650"/>
            <a:ext cx="43092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674EA7"/>
                </a:solidFill>
              </a:rPr>
              <a:t>Each frequency is either a: </a:t>
            </a:r>
            <a:endParaRPr sz="1800">
              <a:solidFill>
                <a:srgbClr val="674EA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674EA7"/>
                </a:solidFill>
              </a:rPr>
              <a:t>- </a:t>
            </a:r>
            <a:r>
              <a:rPr b="1" lang="en-US" sz="1800">
                <a:solidFill>
                  <a:srgbClr val="674EA7"/>
                </a:solidFill>
              </a:rPr>
              <a:t>visible </a:t>
            </a:r>
            <a:r>
              <a:rPr lang="en-US" sz="1800">
                <a:solidFill>
                  <a:srgbClr val="674EA7"/>
                </a:solidFill>
              </a:rPr>
              <a:t>color, or</a:t>
            </a:r>
            <a:endParaRPr sz="1800">
              <a:solidFill>
                <a:srgbClr val="674EA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674EA7"/>
                </a:solidFill>
              </a:rPr>
              <a:t>- an </a:t>
            </a:r>
            <a:r>
              <a:rPr b="1" lang="en-US" sz="1800">
                <a:solidFill>
                  <a:srgbClr val="674EA7"/>
                </a:solidFill>
              </a:rPr>
              <a:t>invisible</a:t>
            </a:r>
            <a:r>
              <a:rPr lang="en-US" sz="1800">
                <a:solidFill>
                  <a:srgbClr val="674EA7"/>
                </a:solidFill>
              </a:rPr>
              <a:t>, or "weird" color if you want to call it that.</a:t>
            </a:r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113050" y="2769575"/>
            <a:ext cx="4173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0000"/>
                </a:solidFill>
              </a:rPr>
              <a:t>We can say </a:t>
            </a:r>
            <a:r>
              <a:rPr b="1" lang="en-US" sz="1800">
                <a:solidFill>
                  <a:srgbClr val="FF0000"/>
                </a:solidFill>
              </a:rPr>
              <a:t>color</a:t>
            </a:r>
            <a:r>
              <a:rPr lang="en-US" sz="1800">
                <a:solidFill>
                  <a:srgbClr val="FF0000"/>
                </a:solidFill>
              </a:rPr>
              <a:t>, or we can say</a:t>
            </a:r>
            <a:endParaRPr sz="1800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FF0000"/>
                </a:solidFill>
              </a:rPr>
              <a:t>ELECTROMAGNETIC RADIATION</a:t>
            </a:r>
            <a:r>
              <a:rPr lang="en-US" sz="1800">
                <a:solidFill>
                  <a:srgbClr val="FF0000"/>
                </a:solidFill>
              </a:rPr>
              <a:t>.</a:t>
            </a: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4652900" y="1034825"/>
            <a:ext cx="68766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You can also say the diagram below places colors </a:t>
            </a:r>
            <a:r>
              <a:rPr b="1" lang="en-US" sz="1800">
                <a:solidFill>
                  <a:schemeClr val="dk1"/>
                </a:solidFill>
              </a:rPr>
              <a:t>from left to right</a:t>
            </a:r>
            <a:r>
              <a:rPr lang="en-US" sz="1800">
                <a:solidFill>
                  <a:schemeClr val="dk1"/>
                </a:solidFill>
              </a:rPr>
              <a:t> in </a:t>
            </a:r>
            <a:r>
              <a:rPr b="1" lang="en-US" sz="1800">
                <a:solidFill>
                  <a:schemeClr val="dk1"/>
                </a:solidFill>
              </a:rPr>
              <a:t>increasing </a:t>
            </a:r>
            <a:r>
              <a:rPr lang="en-US" sz="1800">
                <a:solidFill>
                  <a:schemeClr val="dk1"/>
                </a:solidFill>
              </a:rPr>
              <a:t>order of their </a:t>
            </a:r>
            <a:r>
              <a:rPr b="1" lang="en-US" sz="1800">
                <a:solidFill>
                  <a:srgbClr val="9900FF"/>
                </a:solidFill>
              </a:rPr>
              <a:t>wavelengths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/>
          </a:p>
        </p:txBody>
      </p:sp>
      <p:sp>
        <p:nvSpPr>
          <p:cNvPr id="316" name="Shape 316"/>
          <p:cNvSpPr txBox="1"/>
          <p:nvPr/>
        </p:nvSpPr>
        <p:spPr>
          <a:xfrm>
            <a:off x="4582425" y="1852750"/>
            <a:ext cx="75186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What word is missing from the next sentence?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 table below places colors from left to right in </a:t>
            </a:r>
            <a:r>
              <a:rPr b="1" lang="en-US" sz="1800">
                <a:solidFill>
                  <a:schemeClr val="dk1"/>
                </a:solidFill>
              </a:rPr>
              <a:t>decreasing </a:t>
            </a:r>
            <a:r>
              <a:rPr lang="en-US" sz="1800">
                <a:solidFill>
                  <a:schemeClr val="dk1"/>
                </a:solidFill>
              </a:rPr>
              <a:t>order of their ____________.</a:t>
            </a: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5486400" y="5876475"/>
            <a:ext cx="63093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1155CC"/>
                </a:solidFill>
              </a:rPr>
              <a:t>Notice when sorting frequencies in order, all visible colors bundle together in the same continuous band trapped between the UV and IR groups.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5179150" y="2388575"/>
            <a:ext cx="16200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CC0000"/>
                </a:solidFill>
              </a:rPr>
              <a:t>frequencies</a:t>
            </a:r>
            <a:endParaRPr b="1">
              <a:solidFill>
                <a:srgbClr val="CC0000"/>
              </a:solidFill>
            </a:endParaRPr>
          </a:p>
        </p:txBody>
      </p:sp>
      <p:cxnSp>
        <p:nvCxnSpPr>
          <p:cNvPr id="319" name="Shape 319"/>
          <p:cNvCxnSpPr/>
          <p:nvPr/>
        </p:nvCxnSpPr>
        <p:spPr>
          <a:xfrm flipH="1">
            <a:off x="4582425" y="5721525"/>
            <a:ext cx="19500" cy="55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0" name="Shape 320"/>
          <p:cNvSpPr txBox="1"/>
          <p:nvPr/>
        </p:nvSpPr>
        <p:spPr>
          <a:xfrm>
            <a:off x="3656475" y="6280125"/>
            <a:ext cx="18714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visible spectrum</a:t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11433275" y="4026625"/>
            <a:ext cx="656700" cy="495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11293550" y="5442850"/>
            <a:ext cx="656700" cy="4956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113050" y="5819675"/>
            <a:ext cx="35433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8761D"/>
                </a:solidFill>
              </a:rPr>
              <a:t>If you sort frequencies from right to left in increasing order, you get the diagram above. Notice that groups of values have been bundled together.</a:t>
            </a:r>
            <a:endParaRPr b="1">
              <a:solidFill>
                <a:srgbClr val="38761D"/>
              </a:solidFill>
            </a:endParaRPr>
          </a:p>
        </p:txBody>
      </p:sp>
      <p:cxnSp>
        <p:nvCxnSpPr>
          <p:cNvPr id="324" name="Shape 324"/>
          <p:cNvCxnSpPr/>
          <p:nvPr/>
        </p:nvCxnSpPr>
        <p:spPr>
          <a:xfrm>
            <a:off x="1009100" y="3752300"/>
            <a:ext cx="362400" cy="103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Shape 325"/>
          <p:cNvCxnSpPr/>
          <p:nvPr/>
        </p:nvCxnSpPr>
        <p:spPr>
          <a:xfrm>
            <a:off x="2649800" y="3755125"/>
            <a:ext cx="362400" cy="103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6" name="Shape 326"/>
          <p:cNvCxnSpPr/>
          <p:nvPr/>
        </p:nvCxnSpPr>
        <p:spPr>
          <a:xfrm>
            <a:off x="3861150" y="3694600"/>
            <a:ext cx="362400" cy="103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Shape 327"/>
          <p:cNvCxnSpPr/>
          <p:nvPr/>
        </p:nvCxnSpPr>
        <p:spPr>
          <a:xfrm>
            <a:off x="4290500" y="3755125"/>
            <a:ext cx="362400" cy="103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Shape 328"/>
          <p:cNvCxnSpPr/>
          <p:nvPr/>
        </p:nvCxnSpPr>
        <p:spPr>
          <a:xfrm>
            <a:off x="9357175" y="3950775"/>
            <a:ext cx="362400" cy="103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Shape 329"/>
          <p:cNvCxnSpPr/>
          <p:nvPr/>
        </p:nvCxnSpPr>
        <p:spPr>
          <a:xfrm>
            <a:off x="4816750" y="3836913"/>
            <a:ext cx="362400" cy="103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0" name="Shape 330"/>
          <p:cNvCxnSpPr/>
          <p:nvPr/>
        </p:nvCxnSpPr>
        <p:spPr>
          <a:xfrm>
            <a:off x="6041400" y="3741013"/>
            <a:ext cx="362400" cy="103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Shape 331"/>
          <p:cNvCxnSpPr/>
          <p:nvPr/>
        </p:nvCxnSpPr>
        <p:spPr>
          <a:xfrm>
            <a:off x="7119075" y="4029050"/>
            <a:ext cx="362400" cy="103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Shape 332"/>
          <p:cNvCxnSpPr/>
          <p:nvPr/>
        </p:nvCxnSpPr>
        <p:spPr>
          <a:xfrm>
            <a:off x="5324600" y="3339625"/>
            <a:ext cx="6538200" cy="282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3" name="Shape 333"/>
          <p:cNvSpPr txBox="1"/>
          <p:nvPr/>
        </p:nvSpPr>
        <p:spPr>
          <a:xfrm>
            <a:off x="7384825" y="3029175"/>
            <a:ext cx="3697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</a:rPr>
              <a:t>Wavelength Increases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/>
        </p:nvSpPr>
        <p:spPr>
          <a:xfrm>
            <a:off x="450675" y="215525"/>
            <a:ext cx="3771900" cy="1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 of Lesson.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8200" y="0"/>
            <a:ext cx="3573455" cy="42596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46700" y="4402675"/>
            <a:ext cx="118986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Observations from experiments prove that atoms interact with light waves.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8761D"/>
                </a:solidFill>
              </a:rPr>
              <a:t>Each type of atom restricts itself to interact with only specific colored light, and they disregard the rest.</a:t>
            </a:r>
            <a:endParaRPr sz="2400">
              <a:solidFill>
                <a:srgbClr val="38761D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Let's find out which part of the atom precisely is able to interact with light waves...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92" name="Shape 92"/>
          <p:cNvSpPr txBox="1"/>
          <p:nvPr/>
        </p:nvSpPr>
        <p:spPr>
          <a:xfrm>
            <a:off x="199450" y="677325"/>
            <a:ext cx="73830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Nearly every Chemistry book starts with a chapter on understanding LIGHT.</a:t>
            </a:r>
            <a:endParaRPr b="1"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93" name="Shape 93"/>
          <p:cNvSpPr txBox="1"/>
          <p:nvPr/>
        </p:nvSpPr>
        <p:spPr>
          <a:xfrm>
            <a:off x="242300" y="2530375"/>
            <a:ext cx="41415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0000"/>
                </a:solidFill>
              </a:rPr>
              <a:t>Historically speaking, many discoveries about atoms come from observations on how atoms interact with light.</a:t>
            </a:r>
            <a:endParaRPr sz="1800">
              <a:solidFill>
                <a:srgbClr val="CC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300" y="1806287"/>
            <a:ext cx="3556214" cy="229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199450" y="1646300"/>
            <a:ext cx="7572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But why?</a:t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141100" y="75250"/>
            <a:ext cx="80559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</a:rPr>
              <a:t>LIGHT - What does it have to do with Chemistry?</a:t>
            </a:r>
            <a:endParaRPr b="1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32075" y="476925"/>
            <a:ext cx="9777300" cy="42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Can you see the </a:t>
            </a:r>
            <a:r>
              <a:rPr b="1" lang="en-US" sz="1800">
                <a:solidFill>
                  <a:srgbClr val="4A86E8"/>
                </a:solidFill>
              </a:rPr>
              <a:t>color </a:t>
            </a:r>
            <a:r>
              <a:rPr b="1" lang="en-US" sz="1800"/>
              <a:t>of undisturbed sun light under normal circumstances?</a:t>
            </a:r>
            <a:endParaRPr b="1"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No. We see through light most of the time, and it doesn’t seem to have any colors.</a:t>
            </a:r>
            <a:endParaRPr b="1"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Most often we tend to forget it is even there.</a:t>
            </a:r>
            <a:endParaRPr b="1"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Light is sometimes said to be </a:t>
            </a:r>
            <a:r>
              <a:rPr b="1" lang="en-US" sz="1800">
                <a:solidFill>
                  <a:srgbClr val="B45F06"/>
                </a:solidFill>
              </a:rPr>
              <a:t>WHITE</a:t>
            </a:r>
            <a:r>
              <a:rPr b="1" lang="en-US" sz="1800"/>
              <a:t>, which simply means </a:t>
            </a:r>
            <a:r>
              <a:rPr b="1" lang="en-US" sz="1800">
                <a:solidFill>
                  <a:srgbClr val="B45F06"/>
                </a:solidFill>
              </a:rPr>
              <a:t>TRANSPARENT</a:t>
            </a:r>
            <a:r>
              <a:rPr b="1" lang="en-US" sz="1800"/>
              <a:t>.</a:t>
            </a:r>
            <a:endParaRPr b="1"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Even though it’s white, the light </a:t>
            </a:r>
            <a:r>
              <a:rPr b="1" lang="en-US" sz="1800">
                <a:solidFill>
                  <a:srgbClr val="38761D"/>
                </a:solidFill>
              </a:rPr>
              <a:t>contains all the possible colors bundled</a:t>
            </a:r>
            <a:r>
              <a:rPr b="1" lang="en-US" sz="1800"/>
              <a:t> together.</a:t>
            </a:r>
            <a:br>
              <a:rPr b="1" lang="en-US" sz="1800"/>
            </a:br>
            <a:br>
              <a:rPr b="1" lang="en-US" sz="1800"/>
            </a:br>
            <a:r>
              <a:rPr lang="en-US" sz="1800"/>
              <a:t>How</a:t>
            </a:r>
            <a:r>
              <a:rPr lang="en-US" sz="1800"/>
              <a:t> can you see all those colors so they are visible </a:t>
            </a:r>
            <a:br>
              <a:rPr lang="en-US" sz="1800"/>
            </a:br>
            <a:r>
              <a:rPr lang="en-US" sz="1800"/>
              <a:t>to the human eye? </a:t>
            </a:r>
            <a:endParaRPr sz="1800"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9913" y="2971738"/>
            <a:ext cx="5095875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00575" y="5061400"/>
            <a:ext cx="110724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The term </a:t>
            </a:r>
            <a:r>
              <a:rPr b="1" lang="en-US" sz="1800">
                <a:solidFill>
                  <a:srgbClr val="0B5394"/>
                </a:solidFill>
              </a:rPr>
              <a:t>COLOR</a:t>
            </a:r>
            <a:r>
              <a:rPr b="1" lang="en-US" sz="1800">
                <a:solidFill>
                  <a:schemeClr val="dk1"/>
                </a:solidFill>
              </a:rPr>
              <a:t>  should be used loosely. We think of colors as something that humans and animals can see. Visible colors, also known as the “</a:t>
            </a:r>
            <a:r>
              <a:rPr b="1" i="1" lang="en-US" sz="1800">
                <a:solidFill>
                  <a:srgbClr val="9900FF"/>
                </a:solidFill>
              </a:rPr>
              <a:t>Visible Spectrum</a:t>
            </a:r>
            <a:r>
              <a:rPr b="1" lang="en-US" sz="1800">
                <a:solidFill>
                  <a:schemeClr val="dk1"/>
                </a:solidFill>
              </a:rPr>
              <a:t>”. This spectrum is all about what human beings can see.</a:t>
            </a:r>
            <a:endParaRPr b="1"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For example, </a:t>
            </a:r>
            <a:r>
              <a:rPr b="1" lang="en-US" sz="1800">
                <a:solidFill>
                  <a:srgbClr val="FF0000"/>
                </a:solidFill>
              </a:rPr>
              <a:t>INFRARED</a:t>
            </a:r>
            <a:r>
              <a:rPr b="1" lang="en-US" sz="1800">
                <a:solidFill>
                  <a:schemeClr val="dk1"/>
                </a:solidFill>
              </a:rPr>
              <a:t>  is not seen by humans, but it is seen by snakes, insects and some marine animals.</a:t>
            </a:r>
            <a:endParaRPr b="1" sz="1800">
              <a:solidFill>
                <a:srgbClr val="A64D79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893700" y="3490150"/>
            <a:ext cx="21072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US" sz="1800">
                <a:solidFill>
                  <a:schemeClr val="dk1"/>
                </a:solidFill>
              </a:rPr>
              <a:t>In a rainbow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893700" y="3838225"/>
            <a:ext cx="26904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US" sz="1800">
                <a:solidFill>
                  <a:schemeClr val="dk1"/>
                </a:solidFill>
              </a:rPr>
              <a:t>Through a prism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6275" y="3499625"/>
            <a:ext cx="2009325" cy="1471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00575" y="-30125"/>
            <a:ext cx="9840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</a:rPr>
              <a:t>What do we know about Light so far?</a:t>
            </a:r>
            <a:endParaRPr b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6600" y="7525"/>
            <a:ext cx="75447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A64D79"/>
                </a:solidFill>
              </a:rPr>
              <a:t>Colors can be classified in two categories:</a:t>
            </a:r>
            <a:endParaRPr b="1" sz="1800">
              <a:solidFill>
                <a:srgbClr val="A64D79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Char char="-"/>
            </a:pPr>
            <a:r>
              <a:rPr b="1" lang="en-US" sz="1800">
                <a:solidFill>
                  <a:srgbClr val="A64D79"/>
                </a:solidFill>
              </a:rPr>
              <a:t>the </a:t>
            </a:r>
            <a:r>
              <a:rPr b="1" lang="en-US" sz="1800">
                <a:solidFill>
                  <a:srgbClr val="A64D79"/>
                </a:solidFill>
              </a:rPr>
              <a:t>VISIBLE colors, </a:t>
            </a:r>
            <a:endParaRPr b="1" sz="1800">
              <a:solidFill>
                <a:srgbClr val="A64D79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Char char="-"/>
            </a:pPr>
            <a:r>
              <a:rPr b="1" lang="en-US" sz="1800">
                <a:solidFill>
                  <a:srgbClr val="A64D79"/>
                </a:solidFill>
              </a:rPr>
              <a:t>and the INVISIBLE ones.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6600" y="931325"/>
            <a:ext cx="11289000" cy="1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</a:rPr>
              <a:t>What could invisible colors be like? </a:t>
            </a:r>
            <a:endParaRPr sz="1800"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Infrared </a:t>
            </a:r>
            <a:r>
              <a:rPr lang="en-US" sz="1800"/>
              <a:t>was already mentioned as such. It is not a color that humans can see. But </a:t>
            </a:r>
            <a:r>
              <a:rPr b="1" lang="en-US" sz="1800"/>
              <a:t>Infrared </a:t>
            </a:r>
            <a:r>
              <a:rPr lang="en-US" sz="1800"/>
              <a:t>is not entirely invisible to you. Technologies like </a:t>
            </a:r>
            <a:r>
              <a:rPr lang="en-US" sz="1800">
                <a:solidFill>
                  <a:srgbClr val="FF0000"/>
                </a:solidFill>
              </a:rPr>
              <a:t>infrared goggles</a:t>
            </a:r>
            <a:r>
              <a:rPr lang="en-US" sz="1800"/>
              <a:t> permit you to see it.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8761D"/>
                </a:solidFill>
              </a:rPr>
              <a:t>Infrared is also referred to sometimes as “</a:t>
            </a:r>
            <a:r>
              <a:rPr b="1" i="1" lang="en-US" sz="1800">
                <a:solidFill>
                  <a:srgbClr val="38761D"/>
                </a:solidFill>
              </a:rPr>
              <a:t>heat-vision</a:t>
            </a:r>
            <a:r>
              <a:rPr lang="en-US" sz="1800">
                <a:solidFill>
                  <a:srgbClr val="38761D"/>
                </a:solidFill>
              </a:rPr>
              <a:t>” because it has a different color for every temperature.</a:t>
            </a:r>
            <a:endParaRPr sz="1800">
              <a:solidFill>
                <a:srgbClr val="38761D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525" y="2558825"/>
            <a:ext cx="458152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366900" y="2392300"/>
            <a:ext cx="5324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The image on the right shows an example of what infrared looks like, and the temperatures it maps to.</a:t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413925" y="3085600"/>
            <a:ext cx="5239800" cy="3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Here are a few other “colored” light waves that are invisible to the human eye, and you may thus think are strange: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Radio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Microwave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X-Rays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UV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There are many more…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A86E8"/>
                </a:solidFill>
              </a:rPr>
              <a:t>Thinking of all these strange waves as colors is useful for the purpose of understanding light better.</a:t>
            </a:r>
            <a:endParaRPr sz="1800">
              <a:solidFill>
                <a:srgbClr val="4A86E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15475" y="-56450"/>
            <a:ext cx="86478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9900FF"/>
                </a:solidFill>
              </a:rPr>
              <a:t>What gives light its color?</a:t>
            </a:r>
            <a:endParaRPr b="1" sz="3000">
              <a:solidFill>
                <a:srgbClr val="99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4250" y="95950"/>
            <a:ext cx="32004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-12650" y="494825"/>
            <a:ext cx="8790600" cy="3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69138"/>
                </a:solidFill>
              </a:rPr>
              <a:t>Visible and Invisible lights' colors are actually </a:t>
            </a:r>
            <a:r>
              <a:rPr lang="en-US" sz="1800">
                <a:solidFill>
                  <a:srgbClr val="FF0000"/>
                </a:solidFill>
              </a:rPr>
              <a:t>Frequencies</a:t>
            </a:r>
            <a:r>
              <a:rPr lang="en-US" sz="1800">
                <a:solidFill>
                  <a:srgbClr val="E69138"/>
                </a:solidFill>
              </a:rPr>
              <a:t>. Each frequency is represented by a number.</a:t>
            </a:r>
            <a:endParaRPr sz="1800">
              <a:solidFill>
                <a:srgbClr val="E6913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E6913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155CC"/>
                </a:solidFill>
              </a:rPr>
              <a:t>Our eyes have adapted to see a different color for every existing frequency that is useful to us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FF"/>
                </a:solidFill>
              </a:rPr>
              <a:t>Colors are a trick played on us by our own brain to help us navigate the world around us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In reality colors do not exist.</a:t>
            </a:r>
            <a:endParaRPr sz="1800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74E13"/>
                </a:solidFill>
              </a:rPr>
              <a:t>Either way, it's nicer to deal with colors than it would be to deal with the numbers  each frequency has instead.</a:t>
            </a:r>
            <a:endParaRPr sz="1800">
              <a:solidFill>
                <a:srgbClr val="274E1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9500" y="3885275"/>
            <a:ext cx="8205149" cy="1061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Shape 125"/>
          <p:cNvCxnSpPr/>
          <p:nvPr/>
        </p:nvCxnSpPr>
        <p:spPr>
          <a:xfrm rot="10800000">
            <a:off x="4910500" y="4836375"/>
            <a:ext cx="564600" cy="705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Shape 126"/>
          <p:cNvCxnSpPr/>
          <p:nvPr/>
        </p:nvCxnSpPr>
        <p:spPr>
          <a:xfrm flipH="1" rot="10800000">
            <a:off x="10865550" y="4836375"/>
            <a:ext cx="810900" cy="95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Shape 127"/>
          <p:cNvSpPr txBox="1"/>
          <p:nvPr/>
        </p:nvSpPr>
        <p:spPr>
          <a:xfrm>
            <a:off x="197425" y="4298925"/>
            <a:ext cx="34056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Each color has its own type of wave. </a:t>
            </a:r>
            <a:endParaRPr b="1"/>
          </a:p>
        </p:txBody>
      </p:sp>
      <p:sp>
        <p:nvSpPr>
          <p:cNvPr id="128" name="Shape 128"/>
          <p:cNvSpPr txBox="1"/>
          <p:nvPr/>
        </p:nvSpPr>
        <p:spPr>
          <a:xfrm>
            <a:off x="4760125" y="5418775"/>
            <a:ext cx="3200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Some colors have loose, relaxed waves.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9877775" y="5682075"/>
            <a:ext cx="2041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8E7CC3"/>
                </a:solidFill>
              </a:rPr>
              <a:t>Other colors have a tighter, denser wave.</a:t>
            </a:r>
            <a:endParaRPr b="1">
              <a:solidFill>
                <a:srgbClr val="8E7CC3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1194825" y="3631250"/>
            <a:ext cx="8748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(NASA)</a:t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5635025" y="6039575"/>
            <a:ext cx="41487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Every wave is given a number that tells you how dense the wave is. This number is called a </a:t>
            </a:r>
            <a:r>
              <a:rPr b="1" lang="en-US">
                <a:solidFill>
                  <a:srgbClr val="FF0000"/>
                </a:solidFill>
              </a:rPr>
              <a:t>F</a:t>
            </a:r>
            <a:r>
              <a:rPr b="1" lang="en-US">
                <a:solidFill>
                  <a:srgbClr val="FF0000"/>
                </a:solidFill>
              </a:rPr>
              <a:t>requency</a:t>
            </a:r>
            <a:r>
              <a:rPr b="1" lang="en-US"/>
              <a:t>.</a:t>
            </a:r>
            <a:endParaRPr b="1"/>
          </a:p>
        </p:txBody>
      </p:sp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325" y="4836375"/>
            <a:ext cx="2743900" cy="131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 rot="10800000">
            <a:off x="4854350" y="4054550"/>
            <a:ext cx="2060100" cy="2624700"/>
          </a:xfrm>
          <a:prstGeom prst="straightConnector1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Shape 134"/>
          <p:cNvCxnSpPr/>
          <p:nvPr/>
        </p:nvCxnSpPr>
        <p:spPr>
          <a:xfrm flipH="1" rot="10800000">
            <a:off x="6923850" y="4073350"/>
            <a:ext cx="2483700" cy="2596500"/>
          </a:xfrm>
          <a:prstGeom prst="straightConnector1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675" y="520350"/>
            <a:ext cx="3504800" cy="254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221675" y="173850"/>
            <a:ext cx="7887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Frequencies, what are they exactly?</a:t>
            </a:r>
            <a:endParaRPr b="1" sz="3000"/>
          </a:p>
        </p:txBody>
      </p:sp>
      <p:sp>
        <p:nvSpPr>
          <p:cNvPr id="141" name="Shape 141"/>
          <p:cNvSpPr txBox="1"/>
          <p:nvPr/>
        </p:nvSpPr>
        <p:spPr>
          <a:xfrm>
            <a:off x="-34675" y="814338"/>
            <a:ext cx="43854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Frequencies relate to waves. But how?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Waves look like this:</a:t>
            </a:r>
            <a:endParaRPr sz="1800"/>
          </a:p>
        </p:txBody>
      </p:sp>
      <p:pic>
        <p:nvPicPr>
          <p:cNvPr descr="https://upload.wikimedia.org/wikipedia/commons/e/ea/Wave_frequency.gif"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75" y="1619224"/>
            <a:ext cx="3643200" cy="18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 rot="-2220599">
            <a:off x="10336378" y="661633"/>
            <a:ext cx="908043" cy="42114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4361850" y="2835700"/>
            <a:ext cx="7746900" cy="11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two parts depend on each other: they are called the magnetic and the electric components.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That’s why light waves are also known as </a:t>
            </a:r>
            <a:r>
              <a:rPr b="1" lang="en-US" sz="1800">
                <a:solidFill>
                  <a:srgbClr val="0000FF"/>
                </a:solidFill>
              </a:rPr>
              <a:t>electro</a:t>
            </a:r>
            <a:r>
              <a:rPr b="1" lang="en-US" sz="1800">
                <a:solidFill>
                  <a:srgbClr val="CC0000"/>
                </a:solidFill>
              </a:rPr>
              <a:t>magnetic</a:t>
            </a:r>
            <a:r>
              <a:rPr b="1" lang="en-US" sz="1800"/>
              <a:t> </a:t>
            </a:r>
            <a:r>
              <a:rPr lang="en-US" sz="1800"/>
              <a:t>waves.</a:t>
            </a:r>
            <a:endParaRPr sz="1800"/>
          </a:p>
        </p:txBody>
      </p:sp>
      <p:sp>
        <p:nvSpPr>
          <p:cNvPr id="145" name="Shape 145"/>
          <p:cNvSpPr txBox="1"/>
          <p:nvPr/>
        </p:nvSpPr>
        <p:spPr>
          <a:xfrm>
            <a:off x="8603675" y="-27350"/>
            <a:ext cx="11709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155CC"/>
                </a:solidFill>
              </a:rPr>
              <a:t>electric</a:t>
            </a:r>
            <a:endParaRPr b="1" sz="1800">
              <a:solidFill>
                <a:srgbClr val="1155CC"/>
              </a:solidFill>
            </a:endParaRPr>
          </a:p>
        </p:txBody>
      </p:sp>
      <p:sp>
        <p:nvSpPr>
          <p:cNvPr id="146" name="Shape 146"/>
          <p:cNvSpPr txBox="1"/>
          <p:nvPr/>
        </p:nvSpPr>
        <p:spPr>
          <a:xfrm flipH="1">
            <a:off x="10471675" y="123175"/>
            <a:ext cx="16368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06666"/>
                </a:solidFill>
              </a:rPr>
              <a:t>magnetic</a:t>
            </a:r>
            <a:endParaRPr b="1" sz="1800">
              <a:solidFill>
                <a:srgbClr val="E06666"/>
              </a:solidFill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0" y="4281550"/>
            <a:ext cx="93789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FF"/>
                </a:solidFill>
              </a:rPr>
              <a:t>So what is a frequency then?</a:t>
            </a:r>
            <a:r>
              <a:rPr lang="en-US" sz="1800"/>
              <a:t>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It’s a number that shows how </a:t>
            </a:r>
            <a:r>
              <a:rPr lang="en-US" sz="3000">
                <a:solidFill>
                  <a:srgbClr val="FF0000"/>
                </a:solidFill>
              </a:rPr>
              <a:t>frequent</a:t>
            </a:r>
            <a:r>
              <a:rPr lang="en-US" sz="1800"/>
              <a:t>ly does the wave create a </a:t>
            </a:r>
            <a:br>
              <a:rPr lang="en-US" sz="1800"/>
            </a:br>
            <a:r>
              <a:rPr lang="en-US" sz="1800"/>
              <a:t>new peak </a:t>
            </a:r>
            <a:r>
              <a:rPr lang="en-US" sz="1800">
                <a:solidFill>
                  <a:srgbClr val="A64D79"/>
                </a:solidFill>
              </a:rPr>
              <a:t>in one second</a:t>
            </a:r>
            <a:r>
              <a:rPr lang="en-US" sz="1800"/>
              <a:t>.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8" name="Shape 148"/>
          <p:cNvSpPr txBox="1"/>
          <p:nvPr/>
        </p:nvSpPr>
        <p:spPr>
          <a:xfrm>
            <a:off x="4325" y="5898450"/>
            <a:ext cx="92901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741B47"/>
                </a:solidFill>
              </a:rPr>
              <a:t>What is the relationship between the number of peaks and the number at the top </a:t>
            </a:r>
            <a:r>
              <a:rPr lang="en-US" sz="1800">
                <a:solidFill>
                  <a:schemeClr val="dk1"/>
                </a:solidFill>
              </a:rPr>
              <a:t>(</a:t>
            </a:r>
            <a:r>
              <a:rPr b="1" lang="en-US" sz="1800">
                <a:solidFill>
                  <a:srgbClr val="38761D"/>
                </a:solidFill>
              </a:rPr>
              <a:t>Hz</a:t>
            </a:r>
            <a:r>
              <a:rPr lang="en-US" sz="1800">
                <a:solidFill>
                  <a:schemeClr val="dk1"/>
                </a:solidFill>
              </a:rPr>
              <a:t>)?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504475" y="6362400"/>
            <a:ext cx="79641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38761D"/>
                </a:solidFill>
              </a:rPr>
              <a:t>Answer: The number is equal to the peak count in the one second range.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50" name="Shape 150"/>
          <p:cNvSpPr/>
          <p:nvPr/>
        </p:nvSpPr>
        <p:spPr>
          <a:xfrm rot="5400000">
            <a:off x="1768475" y="1834651"/>
            <a:ext cx="1147800" cy="3310800"/>
          </a:xfrm>
          <a:prstGeom prst="rightBrace">
            <a:avLst>
              <a:gd fmla="val 10350" name="adj1"/>
              <a:gd fmla="val 5434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1273800" y="4013175"/>
            <a:ext cx="2310300" cy="357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41B47"/>
                </a:solidFill>
              </a:rPr>
              <a:t>This length is 1 second...</a:t>
            </a:r>
            <a:endParaRPr b="1">
              <a:solidFill>
                <a:srgbClr val="741B47"/>
              </a:solidFill>
            </a:endParaRPr>
          </a:p>
        </p:txBody>
      </p:sp>
      <p:cxnSp>
        <p:nvCxnSpPr>
          <p:cNvPr id="152" name="Shape 152"/>
          <p:cNvCxnSpPr/>
          <p:nvPr/>
        </p:nvCxnSpPr>
        <p:spPr>
          <a:xfrm rot="10800000">
            <a:off x="686975" y="2731550"/>
            <a:ext cx="6300" cy="51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Shape 153"/>
          <p:cNvCxnSpPr/>
          <p:nvPr/>
        </p:nvCxnSpPr>
        <p:spPr>
          <a:xfrm rot="10800000">
            <a:off x="3991475" y="2731550"/>
            <a:ext cx="6300" cy="51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Shape 154"/>
          <p:cNvSpPr txBox="1"/>
          <p:nvPr/>
        </p:nvSpPr>
        <p:spPr>
          <a:xfrm>
            <a:off x="4131675" y="1099225"/>
            <a:ext cx="49173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 light wave is actually made of two separate waves that work together and are perpendicular to each other.</a:t>
            </a:r>
            <a:endParaRPr sz="1800"/>
          </a:p>
        </p:txBody>
      </p:sp>
      <p:sp>
        <p:nvSpPr>
          <p:cNvPr id="155" name="Shape 155"/>
          <p:cNvSpPr txBox="1"/>
          <p:nvPr/>
        </p:nvSpPr>
        <p:spPr>
          <a:xfrm>
            <a:off x="4361850" y="2369900"/>
            <a:ext cx="59505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</a:rPr>
              <a:t>The other wave moves vertically (the blue).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4205925" y="1990100"/>
            <a:ext cx="4768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06666"/>
                </a:solidFill>
              </a:rPr>
              <a:t>One wave moves horizontally (here the pink) </a:t>
            </a:r>
            <a:endParaRPr sz="1800">
              <a:solidFill>
                <a:srgbClr val="E06666"/>
              </a:solidFill>
            </a:endParaRPr>
          </a:p>
        </p:txBody>
      </p:sp>
      <p:sp>
        <p:nvSpPr>
          <p:cNvPr id="157" name="Shape 157"/>
          <p:cNvSpPr/>
          <p:nvPr/>
        </p:nvSpPr>
        <p:spPr>
          <a:xfrm rot="-5400000">
            <a:off x="9470150" y="275800"/>
            <a:ext cx="840900" cy="421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54575" y="5239925"/>
            <a:ext cx="78309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FF0000"/>
                </a:solidFill>
              </a:rPr>
              <a:t>Is the frequency of the wave in the animation growing or decreasing?</a:t>
            </a:r>
            <a:endParaRPr b="1" sz="1800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FF0000"/>
                </a:solidFill>
              </a:rPr>
              <a:t>Answer: Increasing.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4139250" y="714975"/>
            <a:ext cx="48354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0000"/>
                </a:solidFill>
              </a:rPr>
              <a:t>This is a simplified version of a wave.</a:t>
            </a:r>
            <a:endParaRPr/>
          </a:p>
        </p:txBody>
      </p:sp>
      <p:pic>
        <p:nvPicPr>
          <p:cNvPr descr="Electromagneticwave3D.gif"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0364" y="4063950"/>
            <a:ext cx="2797336" cy="277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5551600" y="3837163"/>
            <a:ext cx="6672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FF"/>
                </a:solidFill>
              </a:rPr>
              <a:t>By Lookang many thanks to Fu-Kwun Hwang and author of Easy Java Simulation = Francisco Esquembre - Own work, CC BY-SA 3.0, https://commons.wikimedia.org/w/index.php?curid=16874302</a:t>
            </a:r>
            <a:endParaRPr sz="800">
              <a:solidFill>
                <a:srgbClr val="0000FF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2812825" y="1351350"/>
            <a:ext cx="978600" cy="882900"/>
          </a:xfrm>
          <a:prstGeom prst="ellipse">
            <a:avLst/>
          </a:prstGeom>
          <a:noFill/>
          <a:ln cap="flat" cmpd="sng" w="152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-100" y="-60225"/>
            <a:ext cx="121920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 we saw a</a:t>
            </a:r>
            <a:r>
              <a:rPr lang="en-US" sz="2400"/>
              <a:t> </a:t>
            </a:r>
            <a:r>
              <a:rPr b="1" lang="en-US" sz="2400">
                <a:solidFill>
                  <a:srgbClr val="CC0000"/>
                </a:solidFill>
              </a:rPr>
              <a:t>frequency</a:t>
            </a:r>
            <a:r>
              <a:rPr lang="en-US" sz="2400"/>
              <a:t> is both a color and a number. 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8" name="Shape 168"/>
          <p:cNvSpPr txBox="1"/>
          <p:nvPr/>
        </p:nvSpPr>
        <p:spPr>
          <a:xfrm>
            <a:off x="10997300" y="6020750"/>
            <a:ext cx="11946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86868"/>
                </a:solidFill>
                <a:highlight>
                  <a:srgbClr val="FFFFFF"/>
                </a:highlight>
              </a:rPr>
              <a:t>27873236</a:t>
            </a:r>
            <a:endParaRPr sz="900">
              <a:solidFill>
                <a:srgbClr val="686868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86868"/>
                </a:solidFill>
                <a:highlight>
                  <a:srgbClr val="FFFFFF"/>
                </a:highlight>
              </a:rPr>
              <a:t>128828632</a:t>
            </a:r>
            <a:endParaRPr sz="900">
              <a:solidFill>
                <a:srgbClr val="686868"/>
              </a:solidFill>
              <a:highlight>
                <a:srgbClr val="FFFFFF"/>
              </a:highlight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22300" y="536225"/>
            <a:ext cx="117498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Frequency also represents an amount of energy.</a:t>
            </a:r>
            <a:endParaRPr sz="2400"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These packets of energy were given a special name so you always know how to say “</a:t>
            </a:r>
            <a:r>
              <a:rPr i="1" lang="en-US" sz="1800">
                <a:solidFill>
                  <a:srgbClr val="FF0000"/>
                </a:solidFill>
              </a:rPr>
              <a:t>the exact amount of energy of a specific light wave</a:t>
            </a:r>
            <a:r>
              <a:rPr lang="en-US" sz="2400">
                <a:solidFill>
                  <a:schemeClr val="dk1"/>
                </a:solidFill>
              </a:rPr>
              <a:t>”: </a:t>
            </a:r>
            <a:r>
              <a:rPr b="1" lang="en-US" sz="2400">
                <a:solidFill>
                  <a:schemeClr val="dk1"/>
                </a:solidFill>
              </a:rPr>
              <a:t>quanta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8575" y="3106300"/>
            <a:ext cx="432435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 flipH="1">
            <a:off x="2427100" y="1947350"/>
            <a:ext cx="2248500" cy="18438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2427100" y="2342450"/>
            <a:ext cx="17121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Hi, I’m Quanta.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6321750" y="1714100"/>
            <a:ext cx="3725400" cy="19152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7102600" y="2079025"/>
            <a:ext cx="2352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Hey, me too!</a:t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5" y="3000950"/>
            <a:ext cx="225742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2794000" y="2831625"/>
            <a:ext cx="15240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only work with that guy.</a:t>
            </a:r>
            <a:endParaRPr/>
          </a:p>
        </p:txBody>
      </p:sp>
      <p:sp>
        <p:nvSpPr>
          <p:cNvPr id="177" name="Shape 177"/>
          <p:cNvSpPr/>
          <p:nvPr/>
        </p:nvSpPr>
        <p:spPr>
          <a:xfrm rot="2099521">
            <a:off x="1921378" y="3008506"/>
            <a:ext cx="809295" cy="112938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6876825" y="2568225"/>
            <a:ext cx="2408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only work with that guy, no one else.</a:t>
            </a:r>
            <a:endParaRPr/>
          </a:p>
        </p:txBody>
      </p:sp>
      <p:sp>
        <p:nvSpPr>
          <p:cNvPr id="179" name="Shape 179"/>
          <p:cNvSpPr/>
          <p:nvPr/>
        </p:nvSpPr>
        <p:spPr>
          <a:xfrm rot="-1804928">
            <a:off x="8416859" y="3127688"/>
            <a:ext cx="809192" cy="112924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6775" y="4383660"/>
            <a:ext cx="1998326" cy="1868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4296050" y="3199050"/>
            <a:ext cx="40350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C4587"/>
                </a:solidFill>
              </a:rPr>
              <a:t>Imagine the wave enters through </a:t>
            </a:r>
            <a:r>
              <a:rPr b="1" lang="en-US">
                <a:solidFill>
                  <a:srgbClr val="1C4587"/>
                </a:solidFill>
              </a:rPr>
              <a:t>point A</a:t>
            </a:r>
            <a:r>
              <a:rPr lang="en-US">
                <a:solidFill>
                  <a:srgbClr val="1C4587"/>
                </a:solidFill>
              </a:rPr>
              <a:t>. </a:t>
            </a:r>
            <a:endParaRPr>
              <a:solidFill>
                <a:srgbClr val="1C458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</a:rPr>
              <a:t>Let’s say it takes Crest </a:t>
            </a:r>
            <a:r>
              <a:rPr b="1" lang="en-US">
                <a:solidFill>
                  <a:srgbClr val="38761D"/>
                </a:solidFill>
              </a:rPr>
              <a:t>(1)</a:t>
            </a:r>
            <a:r>
              <a:rPr lang="en-US">
                <a:solidFill>
                  <a:srgbClr val="38761D"/>
                </a:solidFill>
              </a:rPr>
              <a:t> exactly one second to arrive to point B.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00" y="3321375"/>
            <a:ext cx="3485651" cy="29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359575" y="793125"/>
            <a:ext cx="113181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8761D"/>
                </a:solidFill>
              </a:rPr>
              <a:t>As a number, the frequency represents </a:t>
            </a:r>
            <a:r>
              <a:rPr lang="en-US" sz="2400">
                <a:solidFill>
                  <a:srgbClr val="FF0000"/>
                </a:solidFill>
              </a:rPr>
              <a:t>the count of peaks</a:t>
            </a:r>
            <a:r>
              <a:rPr lang="en-US" sz="2400">
                <a:solidFill>
                  <a:srgbClr val="38761D"/>
                </a:solidFill>
              </a:rPr>
              <a:t> seen through a single point during an amount of time. </a:t>
            </a:r>
            <a:endParaRPr sz="2400">
              <a:solidFill>
                <a:srgbClr val="38761D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8761D"/>
              </a:solidFill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004375" y="75075"/>
            <a:ext cx="105354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CC0000"/>
                </a:solidFill>
              </a:rPr>
              <a:t>frequency</a:t>
            </a:r>
            <a:r>
              <a:rPr lang="en-US" sz="2400">
                <a:solidFill>
                  <a:schemeClr val="dk1"/>
                </a:solidFill>
              </a:rPr>
              <a:t> = number = color = an energy amount (quanta)</a:t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221675" y="3008350"/>
            <a:ext cx="2216700" cy="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278125" y="1942550"/>
            <a:ext cx="114810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0000"/>
                </a:solidFill>
              </a:rPr>
              <a:t>How does this happen?</a:t>
            </a:r>
            <a:br>
              <a:rPr lang="en-US" sz="1800">
                <a:solidFill>
                  <a:srgbClr val="CC0000"/>
                </a:solidFill>
              </a:rPr>
            </a:br>
            <a:r>
              <a:rPr lang="en-US" sz="1800">
                <a:solidFill>
                  <a:srgbClr val="CC0000"/>
                </a:solidFill>
              </a:rPr>
              <a:t>H</a:t>
            </a:r>
            <a:r>
              <a:rPr lang="en-US" sz="1800">
                <a:solidFill>
                  <a:srgbClr val="CC0000"/>
                </a:solidFill>
              </a:rPr>
              <a:t>ow does the wave travel through one point?</a:t>
            </a:r>
            <a:endParaRPr sz="1800">
              <a:solidFill>
                <a:srgbClr val="CC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351C75"/>
                </a:solidFill>
              </a:rPr>
              <a:t>Let’s say a wave moves along the line AB as shown next.</a:t>
            </a:r>
            <a:endParaRPr sz="1800">
              <a:solidFill>
                <a:srgbClr val="351C75"/>
              </a:solidFill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54" y="3805700"/>
            <a:ext cx="2779197" cy="224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1379" y="3576475"/>
            <a:ext cx="2779196" cy="2294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Shape 193"/>
          <p:cNvCxnSpPr/>
          <p:nvPr/>
        </p:nvCxnSpPr>
        <p:spPr>
          <a:xfrm flipH="1">
            <a:off x="2206500" y="577700"/>
            <a:ext cx="1080300" cy="369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Shape 194"/>
          <p:cNvCxnSpPr/>
          <p:nvPr/>
        </p:nvCxnSpPr>
        <p:spPr>
          <a:xfrm flipH="1">
            <a:off x="1439250" y="3104450"/>
            <a:ext cx="1176000" cy="8373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Shape 195"/>
          <p:cNvSpPr txBox="1"/>
          <p:nvPr/>
        </p:nvSpPr>
        <p:spPr>
          <a:xfrm>
            <a:off x="2509900" y="2850450"/>
            <a:ext cx="54186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155CC"/>
                </a:solidFill>
              </a:rPr>
              <a:t>The first Crest, or Peak, to reach point A.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4372900" y="3984525"/>
            <a:ext cx="36207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the wave moves forwards, another peak appears at </a:t>
            </a:r>
            <a:r>
              <a:rPr b="1" lang="en-US"/>
              <a:t>point A</a:t>
            </a:r>
            <a:r>
              <a:rPr lang="en-US"/>
              <a:t>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45F06"/>
                </a:solidFill>
              </a:rPr>
              <a:t>Peak (2) is now where Peak (1) was a moment ago.</a:t>
            </a:r>
            <a:endParaRPr>
              <a:solidFill>
                <a:srgbClr val="B45F06"/>
              </a:solidFill>
            </a:endParaRPr>
          </a:p>
        </p:txBody>
      </p:sp>
      <p:cxnSp>
        <p:nvCxnSpPr>
          <p:cNvPr id="197" name="Shape 197"/>
          <p:cNvCxnSpPr>
            <a:stCxn id="198" idx="1"/>
          </p:cNvCxnSpPr>
          <p:nvPr/>
        </p:nvCxnSpPr>
        <p:spPr>
          <a:xfrm>
            <a:off x="1552498" y="2737264"/>
            <a:ext cx="2601600" cy="144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Shape 198"/>
          <p:cNvSpPr txBox="1"/>
          <p:nvPr/>
        </p:nvSpPr>
        <p:spPr>
          <a:xfrm rot="1784908">
            <a:off x="1395530" y="3184687"/>
            <a:ext cx="2382137" cy="2871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direction of movement</a:t>
            </a: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4440025" y="4977825"/>
            <a:ext cx="39204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B45F06"/>
                </a:solidFill>
              </a:rPr>
              <a:t>Finally, Peak (1) reached point B, the one second is up.</a:t>
            </a:r>
            <a:endParaRPr b="1">
              <a:solidFill>
                <a:srgbClr val="B45F06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</a:rPr>
              <a:t>Count h</a:t>
            </a:r>
            <a:r>
              <a:rPr b="1" lang="en-US">
                <a:solidFill>
                  <a:srgbClr val="FF9900"/>
                </a:solidFill>
              </a:rPr>
              <a:t>ow many peaks traveled or touched point A in the given second?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5254750" y="6025000"/>
            <a:ext cx="27000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B45F06"/>
                </a:solidFill>
              </a:rPr>
              <a:t>The answer is: 3 peaks.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 rot="1749534">
            <a:off x="3812589" y="4351536"/>
            <a:ext cx="240131" cy="49853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 rot="1749534">
            <a:off x="3289114" y="3999936"/>
            <a:ext cx="240131" cy="49853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/>
        </p:nvSpPr>
        <p:spPr>
          <a:xfrm rot="1749534">
            <a:off x="2626577" y="3723036"/>
            <a:ext cx="240131" cy="49853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4901425" y="1290975"/>
            <a:ext cx="67089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783F04"/>
                </a:solidFill>
              </a:rPr>
              <a:t>Most often we focus on the simplest time interval: the duration of </a:t>
            </a:r>
            <a:r>
              <a:rPr b="1" lang="en-US" sz="2400">
                <a:solidFill>
                  <a:srgbClr val="783F04"/>
                </a:solidFill>
              </a:rPr>
              <a:t>1 second</a:t>
            </a:r>
            <a:r>
              <a:rPr lang="en-US" sz="2400">
                <a:solidFill>
                  <a:srgbClr val="783F04"/>
                </a:solidFill>
              </a:rPr>
              <a:t>.</a:t>
            </a:r>
            <a:endParaRPr sz="2400">
              <a:solidFill>
                <a:srgbClr val="783F04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225775" y="141100"/>
            <a:ext cx="55881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C78D8"/>
                </a:solidFill>
              </a:rPr>
              <a:t>The Units of Frequency</a:t>
            </a:r>
            <a:endParaRPr b="1" sz="2400">
              <a:solidFill>
                <a:srgbClr val="3C78D8"/>
              </a:solidFill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423325" y="686750"/>
            <a:ext cx="66981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There are several possible units.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Most often we want to say some number of waves in one second, or better known as "number of waves </a:t>
            </a:r>
            <a:r>
              <a:rPr lang="en-US" sz="1800">
                <a:solidFill>
                  <a:srgbClr val="FF0000"/>
                </a:solidFill>
              </a:rPr>
              <a:t>per second</a:t>
            </a:r>
            <a:r>
              <a:rPr lang="en-US" sz="1800">
                <a:solidFill>
                  <a:schemeClr val="dk1"/>
                </a:solidFill>
              </a:rPr>
              <a:t>".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211" name="Shape 211"/>
          <p:cNvSpPr txBox="1"/>
          <p:nvPr/>
        </p:nvSpPr>
        <p:spPr>
          <a:xfrm>
            <a:off x="7149575" y="686750"/>
            <a:ext cx="50415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 unit was named to honor the scientist who proved the existence of light waves - which we now call </a:t>
            </a:r>
            <a:r>
              <a:rPr b="1" lang="en-US" sz="1800">
                <a:solidFill>
                  <a:schemeClr val="dk1"/>
                </a:solidFill>
              </a:rPr>
              <a:t>electromagnetic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b="1" lang="en-US" sz="1800">
                <a:solidFill>
                  <a:schemeClr val="dk1"/>
                </a:solidFill>
              </a:rPr>
              <a:t>waves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225775" y="1745150"/>
            <a:ext cx="66135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74EA7"/>
                </a:solidFill>
              </a:rPr>
              <a:t>In other words 1 over seconds is one of the possible units.</a:t>
            </a:r>
            <a:endParaRPr>
              <a:solidFill>
                <a:srgbClr val="674EA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25" y="2140125"/>
            <a:ext cx="3009513" cy="15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625" y="2542712"/>
            <a:ext cx="3172850" cy="124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0250" y="1800225"/>
            <a:ext cx="2581275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4336825" y="2173100"/>
            <a:ext cx="34524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</a:rPr>
              <a:t>1 divided by the second is known as a “Hertz”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7590788" y="5145850"/>
            <a:ext cx="4600200" cy="15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Funny fact: In german the word for heart is </a:t>
            </a:r>
            <a:r>
              <a:rPr b="1" lang="en-US">
                <a:solidFill>
                  <a:srgbClr val="9900FF"/>
                </a:solidFill>
              </a:rPr>
              <a:t>HERZ</a:t>
            </a:r>
            <a:r>
              <a:rPr lang="en-US">
                <a:solidFill>
                  <a:srgbClr val="FF0000"/>
                </a:solidFill>
              </a:rPr>
              <a:t>. Pronounced the same as </a:t>
            </a:r>
            <a:r>
              <a:rPr b="1" lang="en-US">
                <a:solidFill>
                  <a:srgbClr val="9900FF"/>
                </a:solidFill>
              </a:rPr>
              <a:t>HERTZ</a:t>
            </a:r>
            <a:r>
              <a:rPr lang="en-US">
                <a:solidFill>
                  <a:srgbClr val="FF0000"/>
                </a:solidFill>
              </a:rPr>
              <a:t> but written a bit different. </a:t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And since one second is so close to the speed of one heartbeat, it’s a nice way to represent the “per second” concept.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171200" y="3998200"/>
            <a:ext cx="55881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Scaling the unit up and down...</a:t>
            </a:r>
            <a:endParaRPr b="1" sz="2400"/>
          </a:p>
        </p:txBody>
      </p:sp>
      <p:sp>
        <p:nvSpPr>
          <p:cNvPr id="219" name="Shape 219"/>
          <p:cNvSpPr txBox="1"/>
          <p:nvPr/>
        </p:nvSpPr>
        <p:spPr>
          <a:xfrm>
            <a:off x="3634825" y="2897500"/>
            <a:ext cx="14298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B45F06"/>
                </a:solidFill>
              </a:rPr>
              <a:t>“Scaling” means to make it smaller or larger.</a:t>
            </a:r>
            <a:r>
              <a:rPr lang="en-US"/>
              <a:t> </a:t>
            </a:r>
            <a:endParaRPr/>
          </a:p>
        </p:txBody>
      </p:sp>
      <p:cxnSp>
        <p:nvCxnSpPr>
          <p:cNvPr id="220" name="Shape 220"/>
          <p:cNvCxnSpPr/>
          <p:nvPr/>
        </p:nvCxnSpPr>
        <p:spPr>
          <a:xfrm flipH="1">
            <a:off x="1081750" y="3160900"/>
            <a:ext cx="2671800" cy="100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21" name="Shape 2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325" y="4533613"/>
            <a:ext cx="2857500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3951800" y="4967100"/>
            <a:ext cx="34524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Q</a:t>
            </a:r>
            <a:r>
              <a:rPr lang="en-US"/>
              <a:t>: How many times is the unit increased by each step? (Express your answer as a multiplication of a power of 10)</a:t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0600" y="6365025"/>
            <a:ext cx="460650" cy="49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Shape 224"/>
          <p:cNvCxnSpPr/>
          <p:nvPr/>
        </p:nvCxnSpPr>
        <p:spPr>
          <a:xfrm>
            <a:off x="3518375" y="4675475"/>
            <a:ext cx="66000" cy="200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Shape 225"/>
          <p:cNvSpPr txBox="1"/>
          <p:nvPr/>
        </p:nvSpPr>
        <p:spPr>
          <a:xfrm>
            <a:off x="3584375" y="4581400"/>
            <a:ext cx="16932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increasing...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3906600" y="5888050"/>
            <a:ext cx="2581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Answer</a:t>
            </a:r>
            <a:r>
              <a:rPr lang="en-US"/>
              <a:t>: Each increase is achieved by multiplying the previous number by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