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Shape 3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0" name="Shape 4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35" name="Shape 4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0" name="Shape 4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Shape 4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7" name="Shape 4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6" name="Shape 4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Shape 5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8" name="Shape 5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Shape 65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60" name="Shape 6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Shape 12"/>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indent="0" lvl="0" mar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Shape 13"/>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indent="0" lvl="0" mar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Shape 70"/>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Shape 76"/>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4" name="Shape 84"/>
        <p:cNvGrpSpPr/>
        <p:nvPr/>
      </p:nvGrpSpPr>
      <p:grpSpPr>
        <a:xfrm>
          <a:off x="0" y="0"/>
          <a:ext cx="0" cy="0"/>
          <a:chOff x="0" y="0"/>
          <a:chExt cx="0" cy="0"/>
        </a:xfrm>
      </p:grpSpPr>
      <p:sp>
        <p:nvSpPr>
          <p:cNvPr id="85" name="Shape 85"/>
          <p:cNvSpPr txBox="1"/>
          <p:nvPr>
            <p:ph type="ctrTitle"/>
          </p:nvPr>
        </p:nvSpPr>
        <p:spPr>
          <a:xfrm>
            <a:off x="415611" y="992767"/>
            <a:ext cx="11360700" cy="2736900"/>
          </a:xfrm>
          <a:prstGeom prst="rect">
            <a:avLst/>
          </a:prstGeom>
        </p:spPr>
        <p:txBody>
          <a:bodyPr anchorCtr="0" anchor="b" bIns="121900" lIns="121900" spcFirstLastPara="1" rIns="121900" wrap="square" tIns="121900"/>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86" name="Shape 86"/>
          <p:cNvSpPr txBox="1"/>
          <p:nvPr>
            <p:ph idx="1" type="subTitle"/>
          </p:nvPr>
        </p:nvSpPr>
        <p:spPr>
          <a:xfrm>
            <a:off x="415600" y="3778833"/>
            <a:ext cx="11360700" cy="1056900"/>
          </a:xfrm>
          <a:prstGeom prst="rect">
            <a:avLst/>
          </a:prstGeom>
        </p:spPr>
        <p:txBody>
          <a:bodyPr anchorCtr="0" anchor="t" bIns="121900" lIns="121900" spcFirstLastPara="1" rIns="121900" wrap="square" tIns="121900"/>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87" name="Shape 8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8" name="Shape 88"/>
        <p:cNvGrpSpPr/>
        <p:nvPr/>
      </p:nvGrpSpPr>
      <p:grpSpPr>
        <a:xfrm>
          <a:off x="0" y="0"/>
          <a:ext cx="0" cy="0"/>
          <a:chOff x="0" y="0"/>
          <a:chExt cx="0" cy="0"/>
        </a:xfrm>
      </p:grpSpPr>
      <p:sp>
        <p:nvSpPr>
          <p:cNvPr id="89" name="Shape 89"/>
          <p:cNvSpPr txBox="1"/>
          <p:nvPr>
            <p:ph type="title"/>
          </p:nvPr>
        </p:nvSpPr>
        <p:spPr>
          <a:xfrm>
            <a:off x="415600" y="2867800"/>
            <a:ext cx="11360700" cy="1122300"/>
          </a:xfrm>
          <a:prstGeom prst="rect">
            <a:avLst/>
          </a:prstGeom>
        </p:spPr>
        <p:txBody>
          <a:bodyPr anchorCtr="0" anchor="ctr" bIns="121900" lIns="121900" spcFirstLastPara="1" rIns="121900" wrap="square" tIns="121900"/>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90" name="Shape 9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1" name="Shape 91"/>
        <p:cNvGrpSpPr/>
        <p:nvPr/>
      </p:nvGrpSpPr>
      <p:grpSpPr>
        <a:xfrm>
          <a:off x="0" y="0"/>
          <a:ext cx="0" cy="0"/>
          <a:chOff x="0" y="0"/>
          <a:chExt cx="0" cy="0"/>
        </a:xfrm>
      </p:grpSpPr>
      <p:sp>
        <p:nvSpPr>
          <p:cNvPr id="92" name="Shape 92"/>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93" name="Shape 93"/>
          <p:cNvSpPr txBox="1"/>
          <p:nvPr>
            <p:ph idx="1" type="body"/>
          </p:nvPr>
        </p:nvSpPr>
        <p:spPr>
          <a:xfrm>
            <a:off x="415600" y="1536633"/>
            <a:ext cx="11360700" cy="4555200"/>
          </a:xfrm>
          <a:prstGeom prst="rect">
            <a:avLst/>
          </a:prstGeom>
        </p:spPr>
        <p:txBody>
          <a:bodyPr anchorCtr="0" anchor="t" bIns="121900" lIns="121900" spcFirstLastPara="1" rIns="121900" wrap="square" tIns="121900"/>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4" name="Shape 9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5" name="Shape 95"/>
        <p:cNvGrpSpPr/>
        <p:nvPr/>
      </p:nvGrpSpPr>
      <p:grpSpPr>
        <a:xfrm>
          <a:off x="0" y="0"/>
          <a:ext cx="0" cy="0"/>
          <a:chOff x="0" y="0"/>
          <a:chExt cx="0" cy="0"/>
        </a:xfrm>
      </p:grpSpPr>
      <p:sp>
        <p:nvSpPr>
          <p:cNvPr id="96" name="Shape 96"/>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97" name="Shape 97"/>
          <p:cNvSpPr txBox="1"/>
          <p:nvPr>
            <p:ph idx="1" type="body"/>
          </p:nvPr>
        </p:nvSpPr>
        <p:spPr>
          <a:xfrm>
            <a:off x="415600" y="1536633"/>
            <a:ext cx="5333100" cy="45552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98" name="Shape 98"/>
          <p:cNvSpPr txBox="1"/>
          <p:nvPr>
            <p:ph idx="2" type="body"/>
          </p:nvPr>
        </p:nvSpPr>
        <p:spPr>
          <a:xfrm>
            <a:off x="6443200" y="1536633"/>
            <a:ext cx="5333100" cy="4555200"/>
          </a:xfrm>
          <a:prstGeom prst="rect">
            <a:avLst/>
          </a:prstGeom>
        </p:spPr>
        <p:txBody>
          <a:bodyPr anchorCtr="0" anchor="t" bIns="121900" lIns="121900" spcFirstLastPara="1" rIns="121900" wrap="square" tIns="121900"/>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99" name="Shape 9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sp>
        <p:nvSpPr>
          <p:cNvPr id="101" name="Shape 101"/>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2" name="Shape 10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3" name="Shape 103"/>
        <p:cNvGrpSpPr/>
        <p:nvPr/>
      </p:nvGrpSpPr>
      <p:grpSpPr>
        <a:xfrm>
          <a:off x="0" y="0"/>
          <a:ext cx="0" cy="0"/>
          <a:chOff x="0" y="0"/>
          <a:chExt cx="0" cy="0"/>
        </a:xfrm>
      </p:grpSpPr>
      <p:sp>
        <p:nvSpPr>
          <p:cNvPr id="104" name="Shape 104"/>
          <p:cNvSpPr txBox="1"/>
          <p:nvPr>
            <p:ph type="title"/>
          </p:nvPr>
        </p:nvSpPr>
        <p:spPr>
          <a:xfrm>
            <a:off x="415600" y="740800"/>
            <a:ext cx="3744000" cy="1007700"/>
          </a:xfrm>
          <a:prstGeom prst="rect">
            <a:avLst/>
          </a:prstGeom>
        </p:spPr>
        <p:txBody>
          <a:bodyPr anchorCtr="0" anchor="b" bIns="121900" lIns="121900" spcFirstLastPara="1" rIns="121900" wrap="square" tIns="121900"/>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05" name="Shape 105"/>
          <p:cNvSpPr txBox="1"/>
          <p:nvPr>
            <p:ph idx="1" type="body"/>
          </p:nvPr>
        </p:nvSpPr>
        <p:spPr>
          <a:xfrm>
            <a:off x="415600" y="1852800"/>
            <a:ext cx="3744000" cy="4239300"/>
          </a:xfrm>
          <a:prstGeom prst="rect">
            <a:avLst/>
          </a:prstGeom>
        </p:spPr>
        <p:txBody>
          <a:bodyPr anchorCtr="0" anchor="t" bIns="121900" lIns="121900" spcFirstLastPara="1" rIns="121900" wrap="square" tIns="121900"/>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06" name="Shape 10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7" name="Shape 107"/>
        <p:cNvGrpSpPr/>
        <p:nvPr/>
      </p:nvGrpSpPr>
      <p:grpSpPr>
        <a:xfrm>
          <a:off x="0" y="0"/>
          <a:ext cx="0" cy="0"/>
          <a:chOff x="0" y="0"/>
          <a:chExt cx="0" cy="0"/>
        </a:xfrm>
      </p:grpSpPr>
      <p:sp>
        <p:nvSpPr>
          <p:cNvPr id="108" name="Shape 108"/>
          <p:cNvSpPr txBox="1"/>
          <p:nvPr>
            <p:ph type="title"/>
          </p:nvPr>
        </p:nvSpPr>
        <p:spPr>
          <a:xfrm>
            <a:off x="653667" y="600200"/>
            <a:ext cx="8490300" cy="5454300"/>
          </a:xfrm>
          <a:prstGeom prst="rect">
            <a:avLst/>
          </a:prstGeom>
        </p:spPr>
        <p:txBody>
          <a:bodyPr anchorCtr="0" anchor="ctr" bIns="121900" lIns="121900" spcFirstLastPara="1" rIns="121900" wrap="square" tIns="121900"/>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09" name="Shape 10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0" name="Shape 110"/>
        <p:cNvGrpSpPr/>
        <p:nvPr/>
      </p:nvGrpSpPr>
      <p:grpSpPr>
        <a:xfrm>
          <a:off x="0" y="0"/>
          <a:ext cx="0" cy="0"/>
          <a:chOff x="0" y="0"/>
          <a:chExt cx="0" cy="0"/>
        </a:xfrm>
      </p:grpSpPr>
      <p:sp>
        <p:nvSpPr>
          <p:cNvPr id="111" name="Shape 111"/>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112" name="Shape 112"/>
          <p:cNvSpPr txBox="1"/>
          <p:nvPr>
            <p:ph type="title"/>
          </p:nvPr>
        </p:nvSpPr>
        <p:spPr>
          <a:xfrm>
            <a:off x="354000" y="1644233"/>
            <a:ext cx="5393700" cy="1976400"/>
          </a:xfrm>
          <a:prstGeom prst="rect">
            <a:avLst/>
          </a:prstGeom>
        </p:spPr>
        <p:txBody>
          <a:bodyPr anchorCtr="0" anchor="b" bIns="121900" lIns="121900" spcFirstLastPara="1" rIns="121900" wrap="square" tIns="121900"/>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13" name="Shape 113"/>
          <p:cNvSpPr txBox="1"/>
          <p:nvPr>
            <p:ph idx="1" type="subTitle"/>
          </p:nvPr>
        </p:nvSpPr>
        <p:spPr>
          <a:xfrm>
            <a:off x="354000" y="3737433"/>
            <a:ext cx="5393700" cy="1646700"/>
          </a:xfrm>
          <a:prstGeom prst="rect">
            <a:avLst/>
          </a:prstGeom>
        </p:spPr>
        <p:txBody>
          <a:bodyPr anchorCtr="0" anchor="t" bIns="121900" lIns="121900" spcFirstLastPara="1" rIns="121900" wrap="square" tIns="121900"/>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4" name="Shape 114"/>
          <p:cNvSpPr txBox="1"/>
          <p:nvPr>
            <p:ph idx="2" type="body"/>
          </p:nvPr>
        </p:nvSpPr>
        <p:spPr>
          <a:xfrm>
            <a:off x="6586000" y="965433"/>
            <a:ext cx="5115900" cy="4926900"/>
          </a:xfrm>
          <a:prstGeom prst="rect">
            <a:avLst/>
          </a:prstGeom>
        </p:spPr>
        <p:txBody>
          <a:bodyPr anchorCtr="0" anchor="ctr" bIns="121900" lIns="121900" spcFirstLastPara="1" rIns="121900" wrap="square" tIns="121900"/>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15" name="Shape 1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 name="Shape 17"/>
        <p:cNvGrpSpPr/>
        <p:nvPr/>
      </p:nvGrpSpPr>
      <p:grpSpPr>
        <a:xfrm>
          <a:off x="0" y="0"/>
          <a:ext cx="0" cy="0"/>
          <a:chOff x="0" y="0"/>
          <a:chExt cx="0" cy="0"/>
        </a:xfrm>
      </p:grpSpPr>
      <p:sp>
        <p:nvSpPr>
          <p:cNvPr id="18" name="Shape 1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6" name="Shape 116"/>
        <p:cNvGrpSpPr/>
        <p:nvPr/>
      </p:nvGrpSpPr>
      <p:grpSpPr>
        <a:xfrm>
          <a:off x="0" y="0"/>
          <a:ext cx="0" cy="0"/>
          <a:chOff x="0" y="0"/>
          <a:chExt cx="0" cy="0"/>
        </a:xfrm>
      </p:grpSpPr>
      <p:sp>
        <p:nvSpPr>
          <p:cNvPr id="117" name="Shape 117"/>
          <p:cNvSpPr txBox="1"/>
          <p:nvPr>
            <p:ph idx="1" type="body"/>
          </p:nvPr>
        </p:nvSpPr>
        <p:spPr>
          <a:xfrm>
            <a:off x="415600" y="5640767"/>
            <a:ext cx="7998300" cy="806700"/>
          </a:xfrm>
          <a:prstGeom prst="rect">
            <a:avLst/>
          </a:prstGeom>
        </p:spPr>
        <p:txBody>
          <a:bodyPr anchorCtr="0" anchor="ctr" bIns="121900" lIns="121900" spcFirstLastPara="1" rIns="121900" wrap="square" tIns="121900"/>
          <a:lstStyle>
            <a:lvl1pPr indent="-228600" lvl="0" marL="457200" rtl="0">
              <a:lnSpc>
                <a:spcPct val="100000"/>
              </a:lnSpc>
              <a:spcBef>
                <a:spcPts val="0"/>
              </a:spcBef>
              <a:spcAft>
                <a:spcPts val="0"/>
              </a:spcAft>
              <a:buSzPts val="2400"/>
              <a:buNone/>
              <a:defRPr/>
            </a:lvl1pPr>
          </a:lstStyle>
          <a:p/>
        </p:txBody>
      </p:sp>
      <p:sp>
        <p:nvSpPr>
          <p:cNvPr id="118" name="Shape 1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9" name="Shape 119"/>
        <p:cNvGrpSpPr/>
        <p:nvPr/>
      </p:nvGrpSpPr>
      <p:grpSpPr>
        <a:xfrm>
          <a:off x="0" y="0"/>
          <a:ext cx="0" cy="0"/>
          <a:chOff x="0" y="0"/>
          <a:chExt cx="0" cy="0"/>
        </a:xfrm>
      </p:grpSpPr>
      <p:sp>
        <p:nvSpPr>
          <p:cNvPr id="120" name="Shape 120"/>
          <p:cNvSpPr txBox="1"/>
          <p:nvPr>
            <p:ph type="title"/>
          </p:nvPr>
        </p:nvSpPr>
        <p:spPr>
          <a:xfrm>
            <a:off x="415600" y="1474833"/>
            <a:ext cx="11360700" cy="2618100"/>
          </a:xfrm>
          <a:prstGeom prst="rect">
            <a:avLst/>
          </a:prstGeom>
        </p:spPr>
        <p:txBody>
          <a:bodyPr anchorCtr="0" anchor="b" bIns="121900" lIns="121900" spcFirstLastPara="1" rIns="121900" wrap="square" tIns="121900"/>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p:txBody>
      </p:sp>
      <p:sp>
        <p:nvSpPr>
          <p:cNvPr id="121" name="Shape 121"/>
          <p:cNvSpPr txBox="1"/>
          <p:nvPr>
            <p:ph idx="1" type="body"/>
          </p:nvPr>
        </p:nvSpPr>
        <p:spPr>
          <a:xfrm>
            <a:off x="415600" y="4202967"/>
            <a:ext cx="11360700" cy="1734300"/>
          </a:xfrm>
          <a:prstGeom prst="rect">
            <a:avLst/>
          </a:prstGeom>
        </p:spPr>
        <p:txBody>
          <a:bodyPr anchorCtr="0" anchor="t" bIns="121900" lIns="121900" spcFirstLastPara="1" rIns="121900" wrap="square" tIns="121900"/>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122" name="Shape 12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3" name="Shape 123"/>
        <p:cNvGrpSpPr/>
        <p:nvPr/>
      </p:nvGrpSpPr>
      <p:grpSpPr>
        <a:xfrm>
          <a:off x="0" y="0"/>
          <a:ext cx="0" cy="0"/>
          <a:chOff x="0" y="0"/>
          <a:chExt cx="0" cy="0"/>
        </a:xfrm>
      </p:grpSpPr>
      <p:sp>
        <p:nvSpPr>
          <p:cNvPr id="124" name="Shape 1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 name="Shape 2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 name="Shape 29"/>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8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Shape 41"/>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2" name="Shape 42"/>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1" name="Shape 5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Shape 56"/>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Shape 63"/>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Shape 7"/>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82" name="Shape 8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83" name="Shape 8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5.png"/><Relationship Id="rId6" Type="http://schemas.openxmlformats.org/officeDocument/2006/relationships/image" Target="../media/image20.png"/><Relationship Id="rId7"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27.png"/><Relationship Id="rId7"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image" Target="../media/image33.png"/><Relationship Id="rId6" Type="http://schemas.openxmlformats.org/officeDocument/2006/relationships/image" Target="../media/image31.png"/><Relationship Id="rId7"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32.png"/><Relationship Id="rId6" Type="http://schemas.openxmlformats.org/officeDocument/2006/relationships/image" Target="../media/image34.png"/><Relationship Id="rId7"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youtube.com/watch?v=IXxZRZxafEQ" TargetMode="Externa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38.gif"/><Relationship Id="rId9"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8.png"/><Relationship Id="rId8"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44.png"/><Relationship Id="rId4" Type="http://schemas.openxmlformats.org/officeDocument/2006/relationships/image" Target="../media/image27.png"/><Relationship Id="rId5"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phet.colorado.edu/sims/html/wave-on-a-string/latest/wave-on-a-string_en.html" TargetMode="External"/><Relationship Id="rId4" Type="http://schemas.openxmlformats.org/officeDocument/2006/relationships/hyperlink" Target="http://www.youtube.com/watch?v=sB8w2FvPsBA" TargetMode="External"/><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nvSpPr>
        <p:spPr>
          <a:xfrm>
            <a:off x="4626175" y="2967400"/>
            <a:ext cx="5207100" cy="244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2400"/>
              <a:t>Unit 2/B</a:t>
            </a:r>
            <a:endParaRPr b="1" sz="2400"/>
          </a:p>
          <a:p>
            <a:pPr indent="0" lvl="0" marL="0">
              <a:spcBef>
                <a:spcPts val="0"/>
              </a:spcBef>
              <a:spcAft>
                <a:spcPts val="0"/>
              </a:spcAft>
              <a:buNone/>
            </a:pPr>
            <a:r>
              <a:rPr b="1" lang="en-US" sz="2400"/>
              <a:t>The Study of Light and Chemistry</a:t>
            </a:r>
            <a:endParaRPr b="1" sz="2400"/>
          </a:p>
        </p:txBody>
      </p:sp>
      <p:sp>
        <p:nvSpPr>
          <p:cNvPr id="130" name="Shape 130"/>
          <p:cNvSpPr txBox="1"/>
          <p:nvPr/>
        </p:nvSpPr>
        <p:spPr>
          <a:xfrm>
            <a:off x="1454708" y="477075"/>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US" sz="5200">
                <a:solidFill>
                  <a:srgbClr val="000000"/>
                </a:solidFill>
              </a:rPr>
              <a:t>Chemistry for </a:t>
            </a:r>
            <a:r>
              <a:rPr lang="en-US" sz="5200"/>
              <a:t>K</a:t>
            </a:r>
            <a:r>
              <a:rPr lang="en-US" sz="5200">
                <a:solidFill>
                  <a:srgbClr val="000000"/>
                </a:solidFill>
              </a:rPr>
              <a:t>ids</a:t>
            </a:r>
            <a:endParaRPr sz="52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nvSpPr>
        <p:spPr>
          <a:xfrm>
            <a:off x="280300" y="418650"/>
            <a:ext cx="7510800" cy="87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Let’s take another look at the electromagnetic spectrum</a:t>
            </a:r>
            <a:endParaRPr/>
          </a:p>
          <a:p>
            <a:pPr indent="0" lvl="0" marL="0">
              <a:spcBef>
                <a:spcPts val="0"/>
              </a:spcBef>
              <a:spcAft>
                <a:spcPts val="0"/>
              </a:spcAft>
              <a:buNone/>
            </a:pPr>
            <a:r>
              <a:t/>
            </a:r>
            <a:endParaRPr/>
          </a:p>
        </p:txBody>
      </p:sp>
      <p:pic>
        <p:nvPicPr>
          <p:cNvPr id="259" name="Shape 259"/>
          <p:cNvPicPr preferRelativeResize="0"/>
          <p:nvPr/>
        </p:nvPicPr>
        <p:blipFill rotWithShape="1">
          <a:blip r:embed="rId3">
            <a:alphaModFix/>
          </a:blip>
          <a:srcRect b="0" l="0" r="0" t="0"/>
          <a:stretch/>
        </p:blipFill>
        <p:spPr>
          <a:xfrm>
            <a:off x="-3" y="721473"/>
            <a:ext cx="12192000" cy="2529600"/>
          </a:xfrm>
          <a:prstGeom prst="rect">
            <a:avLst/>
          </a:prstGeom>
          <a:noFill/>
          <a:ln>
            <a:noFill/>
          </a:ln>
        </p:spPr>
      </p:pic>
      <p:sp>
        <p:nvSpPr>
          <p:cNvPr id="260" name="Shape 260"/>
          <p:cNvSpPr txBox="1"/>
          <p:nvPr/>
        </p:nvSpPr>
        <p:spPr>
          <a:xfrm>
            <a:off x="173600" y="3371825"/>
            <a:ext cx="7510800" cy="87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Try to read this chart, and figure out which has the higher frequency: UV or Microwave?</a:t>
            </a:r>
            <a:endParaRPr/>
          </a:p>
        </p:txBody>
      </p:sp>
      <p:sp>
        <p:nvSpPr>
          <p:cNvPr id="261" name="Shape 261"/>
          <p:cNvSpPr txBox="1"/>
          <p:nvPr/>
        </p:nvSpPr>
        <p:spPr>
          <a:xfrm>
            <a:off x="518650" y="3660569"/>
            <a:ext cx="7510800" cy="48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Answer: UV</a:t>
            </a:r>
            <a:endParaRPr/>
          </a:p>
        </p:txBody>
      </p:sp>
      <p:sp>
        <p:nvSpPr>
          <p:cNvPr id="262" name="Shape 262"/>
          <p:cNvSpPr txBox="1"/>
          <p:nvPr/>
        </p:nvSpPr>
        <p:spPr>
          <a:xfrm>
            <a:off x="149550" y="4260550"/>
            <a:ext cx="7510800" cy="87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Which has the longer wavelength? X-Rays or Radio waves?</a:t>
            </a:r>
            <a:endParaRPr/>
          </a:p>
          <a:p>
            <a:pPr indent="0" lvl="0" marL="0">
              <a:spcBef>
                <a:spcPts val="0"/>
              </a:spcBef>
              <a:spcAft>
                <a:spcPts val="0"/>
              </a:spcAft>
              <a:buNone/>
            </a:pPr>
            <a:r>
              <a:rPr lang="en-US"/>
              <a:t>Answer: Radio waves</a:t>
            </a:r>
            <a:endParaRPr/>
          </a:p>
        </p:txBody>
      </p:sp>
      <p:sp>
        <p:nvSpPr>
          <p:cNvPr id="263" name="Shape 263"/>
          <p:cNvSpPr txBox="1"/>
          <p:nvPr/>
        </p:nvSpPr>
        <p:spPr>
          <a:xfrm>
            <a:off x="97975" y="68575"/>
            <a:ext cx="2850900" cy="35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solidFill>
                  <a:srgbClr val="FF0000"/>
                </a:solidFill>
              </a:rPr>
              <a:t>Remembering...</a:t>
            </a:r>
            <a:endParaRPr b="1">
              <a:solidFill>
                <a:srgbClr val="FF0000"/>
              </a:solidFill>
            </a:endParaRPr>
          </a:p>
        </p:txBody>
      </p:sp>
      <p:pic>
        <p:nvPicPr>
          <p:cNvPr id="264" name="Shape 264"/>
          <p:cNvPicPr preferRelativeResize="0"/>
          <p:nvPr/>
        </p:nvPicPr>
        <p:blipFill>
          <a:blip r:embed="rId4">
            <a:alphaModFix/>
          </a:blip>
          <a:stretch>
            <a:fillRect/>
          </a:stretch>
        </p:blipFill>
        <p:spPr>
          <a:xfrm>
            <a:off x="8138275" y="3755575"/>
            <a:ext cx="2838450" cy="933450"/>
          </a:xfrm>
          <a:prstGeom prst="rect">
            <a:avLst/>
          </a:prstGeom>
          <a:noFill/>
          <a:ln>
            <a:noFill/>
          </a:ln>
        </p:spPr>
      </p:pic>
      <p:pic>
        <p:nvPicPr>
          <p:cNvPr id="265" name="Shape 265"/>
          <p:cNvPicPr preferRelativeResize="0"/>
          <p:nvPr/>
        </p:nvPicPr>
        <p:blipFill>
          <a:blip r:embed="rId5">
            <a:alphaModFix/>
          </a:blip>
          <a:stretch>
            <a:fillRect/>
          </a:stretch>
        </p:blipFill>
        <p:spPr>
          <a:xfrm>
            <a:off x="8166500" y="5345200"/>
            <a:ext cx="2838450" cy="885825"/>
          </a:xfrm>
          <a:prstGeom prst="rect">
            <a:avLst/>
          </a:prstGeom>
          <a:noFill/>
          <a:ln>
            <a:noFill/>
          </a:ln>
        </p:spPr>
      </p:pic>
      <p:pic>
        <p:nvPicPr>
          <p:cNvPr id="266" name="Shape 266"/>
          <p:cNvPicPr preferRelativeResize="0"/>
          <p:nvPr/>
        </p:nvPicPr>
        <p:blipFill>
          <a:blip r:embed="rId6">
            <a:alphaModFix/>
          </a:blip>
          <a:stretch>
            <a:fillRect/>
          </a:stretch>
        </p:blipFill>
        <p:spPr>
          <a:xfrm>
            <a:off x="8171263" y="3526975"/>
            <a:ext cx="2771775" cy="266700"/>
          </a:xfrm>
          <a:prstGeom prst="rect">
            <a:avLst/>
          </a:prstGeom>
          <a:noFill/>
          <a:ln>
            <a:noFill/>
          </a:ln>
        </p:spPr>
      </p:pic>
      <p:pic>
        <p:nvPicPr>
          <p:cNvPr id="267" name="Shape 267"/>
          <p:cNvPicPr preferRelativeResize="0"/>
          <p:nvPr/>
        </p:nvPicPr>
        <p:blipFill>
          <a:blip r:embed="rId7">
            <a:alphaModFix/>
          </a:blip>
          <a:stretch>
            <a:fillRect/>
          </a:stretch>
        </p:blipFill>
        <p:spPr>
          <a:xfrm>
            <a:off x="8171250" y="5070025"/>
            <a:ext cx="2828925" cy="314325"/>
          </a:xfrm>
          <a:prstGeom prst="rect">
            <a:avLst/>
          </a:prstGeom>
          <a:noFill/>
          <a:ln>
            <a:noFill/>
          </a:ln>
        </p:spPr>
      </p:pic>
      <p:sp>
        <p:nvSpPr>
          <p:cNvPr id="268" name="Shape 268"/>
          <p:cNvSpPr txBox="1"/>
          <p:nvPr/>
        </p:nvSpPr>
        <p:spPr>
          <a:xfrm>
            <a:off x="1525900" y="5225475"/>
            <a:ext cx="6646200" cy="67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a:t>Compare two waves, a denser and a looser wave.</a:t>
            </a:r>
            <a:endParaRPr/>
          </a:p>
          <a:p>
            <a:pPr indent="0" lvl="0" marL="0" rtl="0" algn="r">
              <a:spcBef>
                <a:spcPts val="0"/>
              </a:spcBef>
              <a:spcAft>
                <a:spcPts val="0"/>
              </a:spcAft>
              <a:buNone/>
            </a:pPr>
            <a:r>
              <a:rPr lang="en-US"/>
              <a:t>You can also think of these as </a:t>
            </a:r>
            <a:r>
              <a:rPr b="1" lang="en-US"/>
              <a:t>more compressed or looser springs</a:t>
            </a:r>
            <a:r>
              <a:rPr lang="en-US"/>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1000"/>
                                        <p:tgtEl>
                                          <p:spTgt spid="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1000"/>
                                        <p:tgtEl>
                                          <p:spTgt spid="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nvSpPr>
        <p:spPr>
          <a:xfrm>
            <a:off x="300650" y="-32650"/>
            <a:ext cx="4987800" cy="75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Is there any relationship between frequency and wavelength?</a:t>
            </a:r>
            <a:endParaRPr/>
          </a:p>
        </p:txBody>
      </p:sp>
      <p:pic>
        <p:nvPicPr>
          <p:cNvPr id="274" name="Shape 274"/>
          <p:cNvPicPr preferRelativeResize="0"/>
          <p:nvPr/>
        </p:nvPicPr>
        <p:blipFill>
          <a:blip r:embed="rId3">
            <a:alphaModFix/>
          </a:blip>
          <a:stretch>
            <a:fillRect/>
          </a:stretch>
        </p:blipFill>
        <p:spPr>
          <a:xfrm>
            <a:off x="223225" y="438558"/>
            <a:ext cx="4928100" cy="3285392"/>
          </a:xfrm>
          <a:prstGeom prst="rect">
            <a:avLst/>
          </a:prstGeom>
          <a:noFill/>
          <a:ln>
            <a:noFill/>
          </a:ln>
        </p:spPr>
      </p:pic>
      <p:sp>
        <p:nvSpPr>
          <p:cNvPr id="275" name="Shape 275"/>
          <p:cNvSpPr txBox="1"/>
          <p:nvPr/>
        </p:nvSpPr>
        <p:spPr>
          <a:xfrm>
            <a:off x="5711750" y="1939825"/>
            <a:ext cx="4497000" cy="87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t>The speed of light: 2.998 x 10    m/s</a:t>
            </a:r>
            <a:endParaRPr b="1" sz="1800"/>
          </a:p>
        </p:txBody>
      </p:sp>
      <p:sp>
        <p:nvSpPr>
          <p:cNvPr id="276" name="Shape 276"/>
          <p:cNvSpPr txBox="1"/>
          <p:nvPr/>
        </p:nvSpPr>
        <p:spPr>
          <a:xfrm>
            <a:off x="8855000" y="1783075"/>
            <a:ext cx="391800" cy="34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t>8</a:t>
            </a:r>
            <a:endParaRPr b="1"/>
          </a:p>
        </p:txBody>
      </p:sp>
      <p:sp>
        <p:nvSpPr>
          <p:cNvPr id="277" name="Shape 277"/>
          <p:cNvSpPr txBox="1"/>
          <p:nvPr/>
        </p:nvSpPr>
        <p:spPr>
          <a:xfrm>
            <a:off x="6681650" y="2459075"/>
            <a:ext cx="4046100" cy="43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Or approximately 300,000 km/s</a:t>
            </a:r>
            <a:endParaRPr/>
          </a:p>
        </p:txBody>
      </p:sp>
      <p:sp>
        <p:nvSpPr>
          <p:cNvPr id="278" name="Shape 278"/>
          <p:cNvSpPr txBox="1"/>
          <p:nvPr/>
        </p:nvSpPr>
        <p:spPr>
          <a:xfrm>
            <a:off x="6279975" y="195950"/>
            <a:ext cx="3262500" cy="125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800">
                <a:solidFill>
                  <a:srgbClr val="0000FF"/>
                </a:solidFill>
              </a:rPr>
              <a:t>It seems that all light waves, no matter what color, travel at the same electromagnetic speed.</a:t>
            </a:r>
            <a:endParaRPr sz="1800">
              <a:solidFill>
                <a:srgbClr val="0000FF"/>
              </a:solidFill>
            </a:endParaRPr>
          </a:p>
        </p:txBody>
      </p:sp>
      <p:sp>
        <p:nvSpPr>
          <p:cNvPr id="279" name="Shape 279"/>
          <p:cNvSpPr txBox="1"/>
          <p:nvPr/>
        </p:nvSpPr>
        <p:spPr>
          <a:xfrm>
            <a:off x="9993075" y="293925"/>
            <a:ext cx="2008500" cy="1616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US" sz="1800">
                <a:solidFill>
                  <a:srgbClr val="9900FF"/>
                </a:solidFill>
              </a:rPr>
              <a:t>that is when not interfered with - meaning through the void of space, without any medium to stand in the way.</a:t>
            </a:r>
            <a:endParaRPr>
              <a:solidFill>
                <a:srgbClr val="9900FF"/>
              </a:solidFill>
            </a:endParaRPr>
          </a:p>
        </p:txBody>
      </p:sp>
      <p:cxnSp>
        <p:nvCxnSpPr>
          <p:cNvPr id="280" name="Shape 280"/>
          <p:cNvCxnSpPr/>
          <p:nvPr/>
        </p:nvCxnSpPr>
        <p:spPr>
          <a:xfrm rot="10800000">
            <a:off x="7249800" y="1263600"/>
            <a:ext cx="2723700" cy="78600"/>
          </a:xfrm>
          <a:prstGeom prst="straightConnector1">
            <a:avLst/>
          </a:prstGeom>
          <a:noFill/>
          <a:ln cap="flat" cmpd="sng" w="9525">
            <a:solidFill>
              <a:schemeClr val="dk2"/>
            </a:solidFill>
            <a:prstDash val="solid"/>
            <a:round/>
            <a:headEnd len="med" w="med" type="none"/>
            <a:tailEnd len="med" w="med" type="triangle"/>
          </a:ln>
        </p:spPr>
      </p:cxnSp>
      <p:sp>
        <p:nvSpPr>
          <p:cNvPr id="281" name="Shape 281"/>
          <p:cNvSpPr txBox="1"/>
          <p:nvPr/>
        </p:nvSpPr>
        <p:spPr>
          <a:xfrm>
            <a:off x="5878275" y="2811775"/>
            <a:ext cx="5192400" cy="43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In other words, for the duration of every second:</a:t>
            </a:r>
            <a:endParaRPr/>
          </a:p>
        </p:txBody>
      </p:sp>
      <p:sp>
        <p:nvSpPr>
          <p:cNvPr id="282" name="Shape 282"/>
          <p:cNvSpPr/>
          <p:nvPr/>
        </p:nvSpPr>
        <p:spPr>
          <a:xfrm>
            <a:off x="6162425" y="4183375"/>
            <a:ext cx="5437500" cy="342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 name="Shape 283"/>
          <p:cNvSpPr/>
          <p:nvPr/>
        </p:nvSpPr>
        <p:spPr>
          <a:xfrm rot="5400000">
            <a:off x="8557925" y="2292550"/>
            <a:ext cx="646500" cy="5466900"/>
          </a:xfrm>
          <a:prstGeom prst="rightBrace">
            <a:avLst>
              <a:gd fmla="val 8333" name="adj1"/>
              <a:gd fmla="val 49282"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 name="Shape 284"/>
          <p:cNvSpPr txBox="1"/>
          <p:nvPr/>
        </p:nvSpPr>
        <p:spPr>
          <a:xfrm>
            <a:off x="8308000" y="5238200"/>
            <a:ext cx="1489200" cy="34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1 second</a:t>
            </a:r>
            <a:endParaRPr/>
          </a:p>
        </p:txBody>
      </p:sp>
      <p:sp>
        <p:nvSpPr>
          <p:cNvPr id="285" name="Shape 285"/>
          <p:cNvSpPr txBox="1"/>
          <p:nvPr/>
        </p:nvSpPr>
        <p:spPr>
          <a:xfrm>
            <a:off x="5870700" y="3899275"/>
            <a:ext cx="450600" cy="34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0</a:t>
            </a:r>
            <a:endParaRPr/>
          </a:p>
        </p:txBody>
      </p:sp>
      <p:sp>
        <p:nvSpPr>
          <p:cNvPr id="286" name="Shape 286"/>
          <p:cNvSpPr txBox="1"/>
          <p:nvPr/>
        </p:nvSpPr>
        <p:spPr>
          <a:xfrm>
            <a:off x="11594475" y="3899600"/>
            <a:ext cx="266700" cy="293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1</a:t>
            </a:r>
            <a:endParaRPr/>
          </a:p>
        </p:txBody>
      </p:sp>
      <p:sp>
        <p:nvSpPr>
          <p:cNvPr id="287" name="Shape 287"/>
          <p:cNvSpPr txBox="1"/>
          <p:nvPr/>
        </p:nvSpPr>
        <p:spPr>
          <a:xfrm>
            <a:off x="6681675" y="4232350"/>
            <a:ext cx="4692900" cy="489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FF0000"/>
                </a:solidFill>
              </a:rPr>
              <a:t>The distance traveled in that second = </a:t>
            </a:r>
            <a:r>
              <a:rPr b="1" lang="en-US">
                <a:solidFill>
                  <a:srgbClr val="FF0000"/>
                </a:solidFill>
              </a:rPr>
              <a:t>300,000 km</a:t>
            </a:r>
            <a:r>
              <a:rPr lang="en-US">
                <a:solidFill>
                  <a:srgbClr val="FF0000"/>
                </a:solidFill>
              </a:rPr>
              <a:t> </a:t>
            </a:r>
            <a:endParaRPr>
              <a:solidFill>
                <a:srgbClr val="FF0000"/>
              </a:solidFill>
            </a:endParaRPr>
          </a:p>
        </p:txBody>
      </p:sp>
      <p:sp>
        <p:nvSpPr>
          <p:cNvPr id="288" name="Shape 288"/>
          <p:cNvSpPr/>
          <p:nvPr/>
        </p:nvSpPr>
        <p:spPr>
          <a:xfrm>
            <a:off x="6105800" y="4604650"/>
            <a:ext cx="5552700" cy="166500"/>
          </a:xfrm>
          <a:prstGeom prst="lef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 name="Shape 289"/>
          <p:cNvSpPr txBox="1"/>
          <p:nvPr/>
        </p:nvSpPr>
        <p:spPr>
          <a:xfrm>
            <a:off x="31450" y="4268400"/>
            <a:ext cx="5729400" cy="593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chemeClr val="dk1"/>
                </a:solidFill>
              </a:rPr>
              <a:t>To draw exactly </a:t>
            </a:r>
            <a:r>
              <a:rPr b="1" lang="en-US">
                <a:solidFill>
                  <a:schemeClr val="dk1"/>
                </a:solidFill>
              </a:rPr>
              <a:t>three</a:t>
            </a:r>
            <a:r>
              <a:rPr lang="en-US">
                <a:solidFill>
                  <a:schemeClr val="dk1"/>
                </a:solidFill>
              </a:rPr>
              <a:t> peaks </a:t>
            </a:r>
            <a:r>
              <a:rPr lang="en-US"/>
              <a:t>you must break the 1 second’s interval into 3 equal parts. </a:t>
            </a:r>
            <a:endParaRPr/>
          </a:p>
          <a:p>
            <a:pPr indent="0" lvl="0" marL="0">
              <a:spcBef>
                <a:spcPts val="0"/>
              </a:spcBef>
              <a:spcAft>
                <a:spcPts val="0"/>
              </a:spcAft>
              <a:buNone/>
            </a:pPr>
            <a:r>
              <a:t/>
            </a:r>
            <a:endParaRPr/>
          </a:p>
          <a:p>
            <a:pPr indent="0" lvl="0" marL="0">
              <a:spcBef>
                <a:spcPts val="0"/>
              </a:spcBef>
              <a:spcAft>
                <a:spcPts val="0"/>
              </a:spcAft>
              <a:buNone/>
            </a:pPr>
            <a:r>
              <a:t/>
            </a:r>
            <a:endParaRPr/>
          </a:p>
        </p:txBody>
      </p:sp>
      <p:pic>
        <p:nvPicPr>
          <p:cNvPr descr="wave-blue.png" id="290" name="Shape 290"/>
          <p:cNvPicPr preferRelativeResize="0"/>
          <p:nvPr/>
        </p:nvPicPr>
        <p:blipFill>
          <a:blip r:embed="rId4">
            <a:alphaModFix/>
          </a:blip>
          <a:stretch>
            <a:fillRect/>
          </a:stretch>
        </p:blipFill>
        <p:spPr>
          <a:xfrm>
            <a:off x="6163400" y="3274000"/>
            <a:ext cx="5437501" cy="2044098"/>
          </a:xfrm>
          <a:prstGeom prst="rect">
            <a:avLst/>
          </a:prstGeom>
          <a:noFill/>
          <a:ln>
            <a:noFill/>
          </a:ln>
        </p:spPr>
      </p:pic>
      <p:sp>
        <p:nvSpPr>
          <p:cNvPr id="291" name="Shape 291"/>
          <p:cNvSpPr txBox="1"/>
          <p:nvPr/>
        </p:nvSpPr>
        <p:spPr>
          <a:xfrm>
            <a:off x="6338750" y="5598600"/>
            <a:ext cx="5832600" cy="64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The distance </a:t>
            </a:r>
            <a:r>
              <a:rPr lang="en-US"/>
              <a:t>within </a:t>
            </a:r>
            <a:r>
              <a:rPr lang="en-US"/>
              <a:t>the 1 second interval is </a:t>
            </a:r>
            <a:r>
              <a:rPr b="1" lang="en-US">
                <a:solidFill>
                  <a:schemeClr val="dk1"/>
                </a:solidFill>
              </a:rPr>
              <a:t>300,000 km</a:t>
            </a:r>
            <a:r>
              <a:rPr lang="en-US">
                <a:solidFill>
                  <a:schemeClr val="dk1"/>
                </a:solidFill>
              </a:rPr>
              <a:t>. Dividing it by 3, or rather the frequency, gives </a:t>
            </a:r>
            <a:r>
              <a:rPr b="1" lang="en-US">
                <a:solidFill>
                  <a:schemeClr val="dk1"/>
                </a:solidFill>
              </a:rPr>
              <a:t>100,000 km</a:t>
            </a:r>
            <a:r>
              <a:rPr lang="en-US">
                <a:solidFill>
                  <a:schemeClr val="dk1"/>
                </a:solidFill>
              </a:rPr>
              <a:t> for each piece. The pieces forms the wavelengths of this wave.</a:t>
            </a:r>
            <a:endParaRPr/>
          </a:p>
        </p:txBody>
      </p:sp>
      <p:cxnSp>
        <p:nvCxnSpPr>
          <p:cNvPr id="292" name="Shape 292"/>
          <p:cNvCxnSpPr/>
          <p:nvPr/>
        </p:nvCxnSpPr>
        <p:spPr>
          <a:xfrm rot="10800000">
            <a:off x="9728575" y="4508875"/>
            <a:ext cx="685800" cy="2028000"/>
          </a:xfrm>
          <a:prstGeom prst="straightConnector1">
            <a:avLst/>
          </a:prstGeom>
          <a:noFill/>
          <a:ln cap="flat" cmpd="sng" w="9525">
            <a:solidFill>
              <a:schemeClr val="dk2"/>
            </a:solidFill>
            <a:prstDash val="solid"/>
            <a:round/>
            <a:headEnd len="med" w="med" type="none"/>
            <a:tailEnd len="med" w="med" type="triangle"/>
          </a:ln>
        </p:spPr>
      </p:cxnSp>
      <p:cxnSp>
        <p:nvCxnSpPr>
          <p:cNvPr id="293" name="Shape 293"/>
          <p:cNvCxnSpPr/>
          <p:nvPr/>
        </p:nvCxnSpPr>
        <p:spPr>
          <a:xfrm rot="10800000">
            <a:off x="7898725" y="4526275"/>
            <a:ext cx="2537400" cy="2057400"/>
          </a:xfrm>
          <a:prstGeom prst="straightConnector1">
            <a:avLst/>
          </a:prstGeom>
          <a:noFill/>
          <a:ln cap="flat" cmpd="sng" w="9525">
            <a:solidFill>
              <a:schemeClr val="dk2"/>
            </a:solidFill>
            <a:prstDash val="solid"/>
            <a:round/>
            <a:headEnd len="med" w="med" type="none"/>
            <a:tailEnd len="med" w="med" type="triangle"/>
          </a:ln>
        </p:spPr>
      </p:cxnSp>
      <p:sp>
        <p:nvSpPr>
          <p:cNvPr id="294" name="Shape 294"/>
          <p:cNvSpPr/>
          <p:nvPr/>
        </p:nvSpPr>
        <p:spPr>
          <a:xfrm>
            <a:off x="7879075" y="4283700"/>
            <a:ext cx="1849500" cy="342900"/>
          </a:xfrm>
          <a:prstGeom prst="lef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US" sz="1000"/>
              <a:t>100,000 km</a:t>
            </a:r>
            <a:endParaRPr sz="1000"/>
          </a:p>
        </p:txBody>
      </p:sp>
      <p:sp>
        <p:nvSpPr>
          <p:cNvPr id="295" name="Shape 295"/>
          <p:cNvSpPr txBox="1"/>
          <p:nvPr/>
        </p:nvSpPr>
        <p:spPr>
          <a:xfrm>
            <a:off x="9057075" y="6466125"/>
            <a:ext cx="2537400" cy="34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US">
                <a:solidFill>
                  <a:schemeClr val="dk1"/>
                </a:solidFill>
              </a:rPr>
              <a:t>This forms one wavelength.</a:t>
            </a:r>
            <a:endParaRPr b="1"/>
          </a:p>
        </p:txBody>
      </p:sp>
      <p:cxnSp>
        <p:nvCxnSpPr>
          <p:cNvPr id="296" name="Shape 296"/>
          <p:cNvCxnSpPr/>
          <p:nvPr/>
        </p:nvCxnSpPr>
        <p:spPr>
          <a:xfrm>
            <a:off x="6505300" y="3144875"/>
            <a:ext cx="0" cy="244800"/>
          </a:xfrm>
          <a:prstGeom prst="straightConnector1">
            <a:avLst/>
          </a:prstGeom>
          <a:noFill/>
          <a:ln cap="flat" cmpd="sng" w="9525">
            <a:solidFill>
              <a:schemeClr val="dk2"/>
            </a:solidFill>
            <a:prstDash val="solid"/>
            <a:round/>
            <a:headEnd len="med" w="med" type="none"/>
            <a:tailEnd len="med" w="med" type="triangle"/>
          </a:ln>
        </p:spPr>
      </p:cxnSp>
      <p:cxnSp>
        <p:nvCxnSpPr>
          <p:cNvPr id="297" name="Shape 297"/>
          <p:cNvCxnSpPr/>
          <p:nvPr/>
        </p:nvCxnSpPr>
        <p:spPr>
          <a:xfrm>
            <a:off x="8327575" y="3184075"/>
            <a:ext cx="19500" cy="186300"/>
          </a:xfrm>
          <a:prstGeom prst="straightConnector1">
            <a:avLst/>
          </a:prstGeom>
          <a:noFill/>
          <a:ln cap="flat" cmpd="sng" w="9525">
            <a:solidFill>
              <a:schemeClr val="dk2"/>
            </a:solidFill>
            <a:prstDash val="solid"/>
            <a:round/>
            <a:headEnd len="med" w="med" type="none"/>
            <a:tailEnd len="med" w="med" type="triangle"/>
          </a:ln>
        </p:spPr>
      </p:cxnSp>
      <p:cxnSp>
        <p:nvCxnSpPr>
          <p:cNvPr id="298" name="Shape 298"/>
          <p:cNvCxnSpPr/>
          <p:nvPr/>
        </p:nvCxnSpPr>
        <p:spPr>
          <a:xfrm>
            <a:off x="10149850" y="3115500"/>
            <a:ext cx="9900" cy="235200"/>
          </a:xfrm>
          <a:prstGeom prst="straightConnector1">
            <a:avLst/>
          </a:prstGeom>
          <a:noFill/>
          <a:ln cap="flat" cmpd="sng" w="9525">
            <a:solidFill>
              <a:schemeClr val="dk2"/>
            </a:solidFill>
            <a:prstDash val="solid"/>
            <a:round/>
            <a:headEnd len="med" w="med" type="none"/>
            <a:tailEnd len="med" w="med" type="triangle"/>
          </a:ln>
        </p:spPr>
      </p:cxnSp>
      <p:sp>
        <p:nvSpPr>
          <p:cNvPr id="299" name="Shape 299"/>
          <p:cNvSpPr txBox="1"/>
          <p:nvPr/>
        </p:nvSpPr>
        <p:spPr>
          <a:xfrm>
            <a:off x="154675" y="3496525"/>
            <a:ext cx="5606100" cy="70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solidFill>
                  <a:schemeClr val="dk1"/>
                </a:solidFill>
              </a:rPr>
              <a:t>Let's say you first decide what your frequency should be. This examples uses a frequency of 3. It means we draw 3 peaks.</a:t>
            </a:r>
            <a:endParaRPr b="1"/>
          </a:p>
        </p:txBody>
      </p:sp>
      <p:sp>
        <p:nvSpPr>
          <p:cNvPr id="300" name="Shape 300"/>
          <p:cNvSpPr txBox="1"/>
          <p:nvPr/>
        </p:nvSpPr>
        <p:spPr>
          <a:xfrm>
            <a:off x="31450" y="4718875"/>
            <a:ext cx="6431400" cy="75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solidFill>
                  <a:srgbClr val="0000FF"/>
                </a:solidFill>
              </a:rPr>
              <a:t>The wavelength is a third of the distance traveled in one second.</a:t>
            </a:r>
            <a:endParaRPr>
              <a:solidFill>
                <a:srgbClr val="0000FF"/>
              </a:solidFill>
            </a:endParaRPr>
          </a:p>
          <a:p>
            <a:pPr indent="0" lvl="0" marL="0">
              <a:spcBef>
                <a:spcPts val="0"/>
              </a:spcBef>
              <a:spcAft>
                <a:spcPts val="0"/>
              </a:spcAft>
              <a:buClr>
                <a:schemeClr val="dk1"/>
              </a:buClr>
              <a:buSzPts val="1100"/>
              <a:buFont typeface="Arial"/>
              <a:buNone/>
            </a:pPr>
            <a:r>
              <a:rPr lang="en-US">
                <a:solidFill>
                  <a:srgbClr val="FF0000"/>
                </a:solidFill>
              </a:rPr>
              <a:t>The distance traveled in one second however is also the </a:t>
            </a:r>
            <a:r>
              <a:rPr b="1" lang="en-US">
                <a:solidFill>
                  <a:srgbClr val="FF0000"/>
                </a:solidFill>
              </a:rPr>
              <a:t>speed of light</a:t>
            </a:r>
            <a:r>
              <a:rPr lang="en-US">
                <a:solidFill>
                  <a:srgbClr val="FF0000"/>
                </a:solidFill>
              </a:rPr>
              <a:t>.</a:t>
            </a:r>
            <a:endParaRPr>
              <a:solidFill>
                <a:srgbClr val="FF0000"/>
              </a:solidFill>
            </a:endParaRPr>
          </a:p>
          <a:p>
            <a:pPr indent="0" lvl="0" marL="0">
              <a:spcBef>
                <a:spcPts val="0"/>
              </a:spcBef>
              <a:spcAft>
                <a:spcPts val="0"/>
              </a:spcAft>
              <a:buClr>
                <a:schemeClr val="dk1"/>
              </a:buClr>
              <a:buSzPts val="1100"/>
              <a:buFont typeface="Arial"/>
              <a:buNone/>
            </a:pPr>
            <a:r>
              <a:rPr lang="en-US">
                <a:solidFill>
                  <a:schemeClr val="dk1"/>
                </a:solidFill>
              </a:rPr>
              <a:t>Then the following formula reveals itself:</a:t>
            </a:r>
            <a:endParaRPr>
              <a:solidFill>
                <a:schemeClr val="dk1"/>
              </a:solidFill>
            </a:endParaRPr>
          </a:p>
          <a:p>
            <a:pPr indent="0" lvl="0" marL="0">
              <a:spcBef>
                <a:spcPts val="0"/>
              </a:spcBef>
              <a:spcAft>
                <a:spcPts val="0"/>
              </a:spcAft>
              <a:buNone/>
            </a:pPr>
            <a:r>
              <a:t/>
            </a:r>
            <a:endParaRPr/>
          </a:p>
        </p:txBody>
      </p:sp>
      <p:sp>
        <p:nvSpPr>
          <p:cNvPr id="301" name="Shape 301"/>
          <p:cNvSpPr txBox="1"/>
          <p:nvPr/>
        </p:nvSpPr>
        <p:spPr>
          <a:xfrm>
            <a:off x="344800" y="5482063"/>
            <a:ext cx="5368800" cy="34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t>Wavelength = speed of light       frequency, </a:t>
            </a:r>
            <a:r>
              <a:rPr lang="en-US"/>
              <a:t>or rather</a:t>
            </a:r>
            <a:endParaRPr/>
          </a:p>
        </p:txBody>
      </p:sp>
      <p:pic>
        <p:nvPicPr>
          <p:cNvPr id="302" name="Shape 302"/>
          <p:cNvPicPr preferRelativeResize="0"/>
          <p:nvPr/>
        </p:nvPicPr>
        <p:blipFill>
          <a:blip r:embed="rId5">
            <a:alphaModFix/>
          </a:blip>
          <a:stretch>
            <a:fillRect/>
          </a:stretch>
        </p:blipFill>
        <p:spPr>
          <a:xfrm>
            <a:off x="2860899" y="5547137"/>
            <a:ext cx="215399" cy="212750"/>
          </a:xfrm>
          <a:prstGeom prst="rect">
            <a:avLst/>
          </a:prstGeom>
          <a:noFill/>
          <a:ln>
            <a:noFill/>
          </a:ln>
        </p:spPr>
      </p:pic>
      <p:sp>
        <p:nvSpPr>
          <p:cNvPr id="303" name="Shape 303"/>
          <p:cNvSpPr txBox="1"/>
          <p:nvPr/>
        </p:nvSpPr>
        <p:spPr>
          <a:xfrm>
            <a:off x="5760725" y="1547950"/>
            <a:ext cx="3742500" cy="34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800">
                <a:solidFill>
                  <a:srgbClr val="0000FF"/>
                </a:solidFill>
              </a:rPr>
              <a:t>This speed is known as:</a:t>
            </a:r>
            <a:endParaRPr/>
          </a:p>
        </p:txBody>
      </p:sp>
      <p:sp>
        <p:nvSpPr>
          <p:cNvPr id="304" name="Shape 304"/>
          <p:cNvSpPr txBox="1"/>
          <p:nvPr/>
        </p:nvSpPr>
        <p:spPr>
          <a:xfrm>
            <a:off x="112900" y="3990700"/>
            <a:ext cx="5832600" cy="293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US">
                <a:solidFill>
                  <a:srgbClr val="9900FF"/>
                </a:solidFill>
              </a:rPr>
              <a:t>The 3 peaks happen in the a one second interval.</a:t>
            </a:r>
            <a:endParaRPr b="1">
              <a:solidFill>
                <a:srgbClr val="9900FF"/>
              </a:solidFill>
            </a:endParaRPr>
          </a:p>
          <a:p>
            <a:pPr indent="0" lvl="0" marL="0">
              <a:spcBef>
                <a:spcPts val="0"/>
              </a:spcBef>
              <a:spcAft>
                <a:spcPts val="0"/>
              </a:spcAft>
              <a:buNone/>
            </a:pPr>
            <a:r>
              <a:t/>
            </a:r>
            <a:endParaRPr>
              <a:solidFill>
                <a:srgbClr val="9900FF"/>
              </a:solidFill>
            </a:endParaRPr>
          </a:p>
        </p:txBody>
      </p:sp>
      <p:pic>
        <p:nvPicPr>
          <p:cNvPr id="305" name="Shape 305"/>
          <p:cNvPicPr preferRelativeResize="0"/>
          <p:nvPr/>
        </p:nvPicPr>
        <p:blipFill>
          <a:blip r:embed="rId6">
            <a:alphaModFix/>
          </a:blip>
          <a:stretch>
            <a:fillRect/>
          </a:stretch>
        </p:blipFill>
        <p:spPr>
          <a:xfrm>
            <a:off x="735900" y="6179899"/>
            <a:ext cx="266700" cy="349763"/>
          </a:xfrm>
          <a:prstGeom prst="rect">
            <a:avLst/>
          </a:prstGeom>
          <a:noFill/>
          <a:ln>
            <a:noFill/>
          </a:ln>
        </p:spPr>
      </p:pic>
      <p:pic>
        <p:nvPicPr>
          <p:cNvPr id="306" name="Shape 306"/>
          <p:cNvPicPr preferRelativeResize="0"/>
          <p:nvPr/>
        </p:nvPicPr>
        <p:blipFill>
          <a:blip r:embed="rId7">
            <a:alphaModFix/>
          </a:blip>
          <a:stretch>
            <a:fillRect/>
          </a:stretch>
        </p:blipFill>
        <p:spPr>
          <a:xfrm>
            <a:off x="1501375" y="6407954"/>
            <a:ext cx="215400" cy="225176"/>
          </a:xfrm>
          <a:prstGeom prst="rect">
            <a:avLst/>
          </a:prstGeom>
          <a:noFill/>
          <a:ln>
            <a:noFill/>
          </a:ln>
        </p:spPr>
      </p:pic>
      <p:sp>
        <p:nvSpPr>
          <p:cNvPr id="307" name="Shape 307"/>
          <p:cNvSpPr txBox="1"/>
          <p:nvPr/>
        </p:nvSpPr>
        <p:spPr>
          <a:xfrm>
            <a:off x="1002600" y="6187075"/>
            <a:ext cx="329400" cy="34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a:t>
            </a:r>
            <a:endParaRPr/>
          </a:p>
        </p:txBody>
      </p:sp>
      <p:cxnSp>
        <p:nvCxnSpPr>
          <p:cNvPr id="308" name="Shape 308"/>
          <p:cNvCxnSpPr/>
          <p:nvPr/>
        </p:nvCxnSpPr>
        <p:spPr>
          <a:xfrm flipH="1" rot="10800000">
            <a:off x="1332000" y="6350125"/>
            <a:ext cx="621000" cy="9300"/>
          </a:xfrm>
          <a:prstGeom prst="straightConnector1">
            <a:avLst/>
          </a:prstGeom>
          <a:noFill/>
          <a:ln cap="flat" cmpd="sng" w="9525">
            <a:solidFill>
              <a:schemeClr val="dk2"/>
            </a:solidFill>
            <a:prstDash val="solid"/>
            <a:round/>
            <a:headEnd len="med" w="med" type="none"/>
            <a:tailEnd len="med" w="med" type="none"/>
          </a:ln>
        </p:spPr>
      </p:cxnSp>
      <p:sp>
        <p:nvSpPr>
          <p:cNvPr id="309" name="Shape 309"/>
          <p:cNvSpPr txBox="1"/>
          <p:nvPr/>
        </p:nvSpPr>
        <p:spPr>
          <a:xfrm>
            <a:off x="1444375" y="5987413"/>
            <a:ext cx="329400" cy="431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Effect filter="fade" transition="in">
                                      <p:cBhvr>
                                        <p:cTn dur="1000"/>
                                        <p:tgtEl>
                                          <p:spTgt spid="3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animEffect filter="fade" transition="in">
                                      <p:cBhvr>
                                        <p:cTn dur="1000"/>
                                        <p:tgtEl>
                                          <p:spTgt spid="3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animEffect filter="fade" transition="in">
                                      <p:cBhvr>
                                        <p:cTn dur="1000"/>
                                        <p:tgtEl>
                                          <p:spTgt spid="3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3" st="3"/>
                                            </p:txEl>
                                          </p:spTgt>
                                        </p:tgtEl>
                                        <p:attrNameLst>
                                          <p:attrName>style.visibility</p:attrName>
                                        </p:attrNameLst>
                                      </p:cBhvr>
                                      <p:to>
                                        <p:strVal val="visible"/>
                                      </p:to>
                                    </p:set>
                                    <p:animEffect filter="fade" transition="in">
                                      <p:cBhvr>
                                        <p:cTn dur="1000"/>
                                        <p:tgtEl>
                                          <p:spTgt spid="3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Shape 314"/>
          <p:cNvSpPr txBox="1"/>
          <p:nvPr/>
        </p:nvSpPr>
        <p:spPr>
          <a:xfrm>
            <a:off x="300650" y="195950"/>
            <a:ext cx="9144300" cy="753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solidFill>
                  <a:srgbClr val="A61C00"/>
                </a:solidFill>
              </a:rPr>
              <a:t>What would the previous </a:t>
            </a:r>
            <a:r>
              <a:rPr b="1" lang="en-US" sz="1800">
                <a:solidFill>
                  <a:srgbClr val="A61C00"/>
                </a:solidFill>
              </a:rPr>
              <a:t>exercise</a:t>
            </a:r>
            <a:r>
              <a:rPr b="1" lang="en-US" sz="1800">
                <a:solidFill>
                  <a:srgbClr val="A61C00"/>
                </a:solidFill>
              </a:rPr>
              <a:t> look like if we chose a frequency higher than 3?</a:t>
            </a:r>
            <a:endParaRPr b="1" sz="1800">
              <a:solidFill>
                <a:srgbClr val="A61C00"/>
              </a:solidFill>
            </a:endParaRPr>
          </a:p>
        </p:txBody>
      </p:sp>
      <p:sp>
        <p:nvSpPr>
          <p:cNvPr id="315" name="Shape 315"/>
          <p:cNvSpPr txBox="1"/>
          <p:nvPr/>
        </p:nvSpPr>
        <p:spPr>
          <a:xfrm>
            <a:off x="5470425" y="634025"/>
            <a:ext cx="6580500" cy="87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t>All light waves travel at the </a:t>
            </a:r>
            <a:r>
              <a:rPr b="1" lang="en-US" sz="1800"/>
              <a:t>speed of light: </a:t>
            </a:r>
            <a:endParaRPr b="1" sz="1800"/>
          </a:p>
          <a:p>
            <a:pPr indent="0" lvl="0" marL="0" rtl="0">
              <a:spcBef>
                <a:spcPts val="0"/>
              </a:spcBef>
              <a:spcAft>
                <a:spcPts val="0"/>
              </a:spcAft>
              <a:buNone/>
            </a:pPr>
            <a:r>
              <a:rPr b="1" lang="en-US" sz="1800"/>
              <a:t>     2.998 x 10    m/s</a:t>
            </a:r>
            <a:endParaRPr b="1" sz="1800"/>
          </a:p>
        </p:txBody>
      </p:sp>
      <p:sp>
        <p:nvSpPr>
          <p:cNvPr id="316" name="Shape 316"/>
          <p:cNvSpPr txBox="1"/>
          <p:nvPr/>
        </p:nvSpPr>
        <p:spPr>
          <a:xfrm>
            <a:off x="6875800" y="814850"/>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8</a:t>
            </a:r>
            <a:endParaRPr b="1"/>
          </a:p>
        </p:txBody>
      </p:sp>
      <p:sp>
        <p:nvSpPr>
          <p:cNvPr id="317" name="Shape 317"/>
          <p:cNvSpPr txBox="1"/>
          <p:nvPr/>
        </p:nvSpPr>
        <p:spPr>
          <a:xfrm>
            <a:off x="6127125" y="1429688"/>
            <a:ext cx="4046100" cy="431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Or approximately 300,000 km/s</a:t>
            </a:r>
            <a:endParaRPr/>
          </a:p>
        </p:txBody>
      </p:sp>
      <p:sp>
        <p:nvSpPr>
          <p:cNvPr id="318" name="Shape 318"/>
          <p:cNvSpPr/>
          <p:nvPr/>
        </p:nvSpPr>
        <p:spPr>
          <a:xfrm>
            <a:off x="5950800" y="3249988"/>
            <a:ext cx="5437500" cy="342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 name="Shape 319"/>
          <p:cNvSpPr/>
          <p:nvPr/>
        </p:nvSpPr>
        <p:spPr>
          <a:xfrm rot="5400000">
            <a:off x="8346300" y="1359163"/>
            <a:ext cx="646500" cy="5466900"/>
          </a:xfrm>
          <a:prstGeom prst="rightBrace">
            <a:avLst>
              <a:gd fmla="val 8333" name="adj1"/>
              <a:gd fmla="val 49282"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 name="Shape 320"/>
          <p:cNvSpPr txBox="1"/>
          <p:nvPr/>
        </p:nvSpPr>
        <p:spPr>
          <a:xfrm>
            <a:off x="8181050" y="4377813"/>
            <a:ext cx="14892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1 second</a:t>
            </a:r>
            <a:endParaRPr b="1"/>
          </a:p>
        </p:txBody>
      </p:sp>
      <p:sp>
        <p:nvSpPr>
          <p:cNvPr id="321" name="Shape 321"/>
          <p:cNvSpPr txBox="1"/>
          <p:nvPr/>
        </p:nvSpPr>
        <p:spPr>
          <a:xfrm>
            <a:off x="5659075" y="2965888"/>
            <a:ext cx="4506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0</a:t>
            </a:r>
            <a:endParaRPr/>
          </a:p>
        </p:txBody>
      </p:sp>
      <p:sp>
        <p:nvSpPr>
          <p:cNvPr id="322" name="Shape 322"/>
          <p:cNvSpPr txBox="1"/>
          <p:nvPr/>
        </p:nvSpPr>
        <p:spPr>
          <a:xfrm>
            <a:off x="11382850" y="2966213"/>
            <a:ext cx="266700" cy="293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1</a:t>
            </a:r>
            <a:endParaRPr/>
          </a:p>
        </p:txBody>
      </p:sp>
      <p:sp>
        <p:nvSpPr>
          <p:cNvPr id="323" name="Shape 323"/>
          <p:cNvSpPr txBox="1"/>
          <p:nvPr/>
        </p:nvSpPr>
        <p:spPr>
          <a:xfrm>
            <a:off x="6470050" y="3298963"/>
            <a:ext cx="4692900" cy="48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FF0000"/>
                </a:solidFill>
              </a:rPr>
              <a:t>The distance traveled in that second = </a:t>
            </a:r>
            <a:r>
              <a:rPr b="1" lang="en-US">
                <a:solidFill>
                  <a:srgbClr val="FF0000"/>
                </a:solidFill>
              </a:rPr>
              <a:t>300,000 km</a:t>
            </a:r>
            <a:r>
              <a:rPr lang="en-US">
                <a:solidFill>
                  <a:srgbClr val="FF0000"/>
                </a:solidFill>
              </a:rPr>
              <a:t> </a:t>
            </a:r>
            <a:endParaRPr>
              <a:solidFill>
                <a:srgbClr val="FF0000"/>
              </a:solidFill>
            </a:endParaRPr>
          </a:p>
        </p:txBody>
      </p:sp>
      <p:sp>
        <p:nvSpPr>
          <p:cNvPr id="324" name="Shape 324"/>
          <p:cNvSpPr/>
          <p:nvPr/>
        </p:nvSpPr>
        <p:spPr>
          <a:xfrm>
            <a:off x="5894175" y="3671263"/>
            <a:ext cx="5552700" cy="166500"/>
          </a:xfrm>
          <a:prstGeom prst="lef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 name="Shape 325"/>
          <p:cNvSpPr txBox="1"/>
          <p:nvPr/>
        </p:nvSpPr>
        <p:spPr>
          <a:xfrm>
            <a:off x="160950" y="2656900"/>
            <a:ext cx="5143200" cy="1180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To draw the 6 peaks you must break </a:t>
            </a:r>
            <a:r>
              <a:rPr lang="en-US"/>
              <a:t>the interval into 6 equal parts.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pic>
        <p:nvPicPr>
          <p:cNvPr descr="wave-blue.png" id="326" name="Shape 326"/>
          <p:cNvPicPr preferRelativeResize="0"/>
          <p:nvPr/>
        </p:nvPicPr>
        <p:blipFill>
          <a:blip r:embed="rId3">
            <a:alphaModFix/>
          </a:blip>
          <a:stretch>
            <a:fillRect/>
          </a:stretch>
        </p:blipFill>
        <p:spPr>
          <a:xfrm>
            <a:off x="5951775" y="2340625"/>
            <a:ext cx="2725279" cy="1756400"/>
          </a:xfrm>
          <a:prstGeom prst="rect">
            <a:avLst/>
          </a:prstGeom>
          <a:noFill/>
          <a:ln>
            <a:noFill/>
          </a:ln>
        </p:spPr>
      </p:pic>
      <p:sp>
        <p:nvSpPr>
          <p:cNvPr id="327" name="Shape 327"/>
          <p:cNvSpPr txBox="1"/>
          <p:nvPr/>
        </p:nvSpPr>
        <p:spPr>
          <a:xfrm>
            <a:off x="6127125" y="4925313"/>
            <a:ext cx="5488500" cy="5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T</a:t>
            </a:r>
            <a:r>
              <a:rPr lang="en-US"/>
              <a:t>he wavelength becomes 300,000 km        6 = 50,000 km.</a:t>
            </a:r>
            <a:endParaRPr/>
          </a:p>
          <a:p>
            <a:pPr indent="0" lvl="0" marL="0" rtl="0">
              <a:spcBef>
                <a:spcPts val="0"/>
              </a:spcBef>
              <a:spcAft>
                <a:spcPts val="0"/>
              </a:spcAft>
              <a:buNone/>
            </a:pPr>
            <a:r>
              <a:t/>
            </a:r>
            <a:endParaRPr/>
          </a:p>
        </p:txBody>
      </p:sp>
      <p:pic>
        <p:nvPicPr>
          <p:cNvPr id="328" name="Shape 328"/>
          <p:cNvPicPr preferRelativeResize="0"/>
          <p:nvPr/>
        </p:nvPicPr>
        <p:blipFill>
          <a:blip r:embed="rId4">
            <a:alphaModFix/>
          </a:blip>
          <a:stretch>
            <a:fillRect/>
          </a:stretch>
        </p:blipFill>
        <p:spPr>
          <a:xfrm>
            <a:off x="9271999" y="4993887"/>
            <a:ext cx="215399" cy="212750"/>
          </a:xfrm>
          <a:prstGeom prst="rect">
            <a:avLst/>
          </a:prstGeom>
          <a:noFill/>
          <a:ln>
            <a:noFill/>
          </a:ln>
        </p:spPr>
      </p:pic>
      <p:cxnSp>
        <p:nvCxnSpPr>
          <p:cNvPr id="329" name="Shape 329"/>
          <p:cNvCxnSpPr>
            <a:endCxn id="330" idx="1"/>
          </p:cNvCxnSpPr>
          <p:nvPr/>
        </p:nvCxnSpPr>
        <p:spPr>
          <a:xfrm rot="10800000">
            <a:off x="8663996" y="3295025"/>
            <a:ext cx="395400" cy="2340000"/>
          </a:xfrm>
          <a:prstGeom prst="straightConnector1">
            <a:avLst/>
          </a:prstGeom>
          <a:noFill/>
          <a:ln cap="flat" cmpd="sng" w="9525">
            <a:solidFill>
              <a:schemeClr val="dk2"/>
            </a:solidFill>
            <a:prstDash val="solid"/>
            <a:round/>
            <a:headEnd len="med" w="med" type="none"/>
            <a:tailEnd len="med" w="med" type="triangle"/>
          </a:ln>
        </p:spPr>
      </p:cxnSp>
      <p:cxnSp>
        <p:nvCxnSpPr>
          <p:cNvPr id="331" name="Shape 331"/>
          <p:cNvCxnSpPr>
            <a:endCxn id="332" idx="2"/>
          </p:cNvCxnSpPr>
          <p:nvPr/>
        </p:nvCxnSpPr>
        <p:spPr>
          <a:xfrm rot="10800000">
            <a:off x="7866200" y="3388425"/>
            <a:ext cx="1193100" cy="2284200"/>
          </a:xfrm>
          <a:prstGeom prst="straightConnector1">
            <a:avLst/>
          </a:prstGeom>
          <a:noFill/>
          <a:ln cap="flat" cmpd="sng" w="9525">
            <a:solidFill>
              <a:schemeClr val="dk2"/>
            </a:solidFill>
            <a:prstDash val="solid"/>
            <a:round/>
            <a:headEnd len="med" w="med" type="none"/>
            <a:tailEnd len="med" w="med" type="triangle"/>
          </a:ln>
        </p:spPr>
      </p:cxnSp>
      <p:sp>
        <p:nvSpPr>
          <p:cNvPr id="332" name="Shape 332"/>
          <p:cNvSpPr/>
          <p:nvPr/>
        </p:nvSpPr>
        <p:spPr>
          <a:xfrm>
            <a:off x="7743650" y="3143325"/>
            <a:ext cx="920400" cy="245100"/>
          </a:xfrm>
          <a:prstGeom prst="lef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 name="Shape 333"/>
          <p:cNvSpPr txBox="1"/>
          <p:nvPr/>
        </p:nvSpPr>
        <p:spPr>
          <a:xfrm>
            <a:off x="6773450" y="5532750"/>
            <a:ext cx="5368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chemeClr val="dk1"/>
                </a:solidFill>
              </a:rPr>
              <a:t>The </a:t>
            </a:r>
            <a:r>
              <a:rPr b="1" lang="en-US">
                <a:solidFill>
                  <a:schemeClr val="dk1"/>
                </a:solidFill>
              </a:rPr>
              <a:t>wavelength </a:t>
            </a:r>
            <a:r>
              <a:rPr lang="en-US">
                <a:solidFill>
                  <a:schemeClr val="dk1"/>
                </a:solidFill>
              </a:rPr>
              <a:t>is the distance marked by the yellow arrow.</a:t>
            </a:r>
            <a:endParaRPr/>
          </a:p>
        </p:txBody>
      </p:sp>
      <p:sp>
        <p:nvSpPr>
          <p:cNvPr id="334" name="Shape 334"/>
          <p:cNvSpPr txBox="1"/>
          <p:nvPr/>
        </p:nvSpPr>
        <p:spPr>
          <a:xfrm>
            <a:off x="239050" y="802775"/>
            <a:ext cx="5065200" cy="5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solidFill>
                  <a:schemeClr val="dk1"/>
                </a:solidFill>
              </a:rPr>
              <a:t>Let's say you decide the frequency is 6 peaks instead of 3 this time.</a:t>
            </a:r>
            <a:endParaRPr b="1"/>
          </a:p>
        </p:txBody>
      </p:sp>
      <p:sp>
        <p:nvSpPr>
          <p:cNvPr id="335" name="Shape 335"/>
          <p:cNvSpPr txBox="1"/>
          <p:nvPr/>
        </p:nvSpPr>
        <p:spPr>
          <a:xfrm>
            <a:off x="239050" y="3592900"/>
            <a:ext cx="4928100" cy="813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solidFill>
                  <a:schemeClr val="dk1"/>
                </a:solidFill>
              </a:rPr>
              <a:t>Like before, t</a:t>
            </a:r>
            <a:r>
              <a:rPr b="1" lang="en-US">
                <a:solidFill>
                  <a:schemeClr val="dk1"/>
                </a:solidFill>
              </a:rPr>
              <a:t>he wavelength resulted from the division of the distance traveled in 1 second into 6 equal parts, based on the formula: </a:t>
            </a:r>
            <a:endParaRPr b="1"/>
          </a:p>
        </p:txBody>
      </p:sp>
      <p:sp>
        <p:nvSpPr>
          <p:cNvPr id="336" name="Shape 336"/>
          <p:cNvSpPr txBox="1"/>
          <p:nvPr/>
        </p:nvSpPr>
        <p:spPr>
          <a:xfrm>
            <a:off x="366750" y="4537013"/>
            <a:ext cx="5368800" cy="593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Wavelength = speed of light       frequency, or</a:t>
            </a:r>
            <a:endParaRPr/>
          </a:p>
        </p:txBody>
      </p:sp>
      <p:pic>
        <p:nvPicPr>
          <p:cNvPr id="337" name="Shape 337"/>
          <p:cNvPicPr preferRelativeResize="0"/>
          <p:nvPr/>
        </p:nvPicPr>
        <p:blipFill>
          <a:blip r:embed="rId4">
            <a:alphaModFix/>
          </a:blip>
          <a:stretch>
            <a:fillRect/>
          </a:stretch>
        </p:blipFill>
        <p:spPr>
          <a:xfrm>
            <a:off x="2750449" y="4680924"/>
            <a:ext cx="215399" cy="212750"/>
          </a:xfrm>
          <a:prstGeom prst="rect">
            <a:avLst/>
          </a:prstGeom>
          <a:noFill/>
          <a:ln>
            <a:noFill/>
          </a:ln>
        </p:spPr>
      </p:pic>
      <p:sp>
        <p:nvSpPr>
          <p:cNvPr id="338" name="Shape 338"/>
          <p:cNvSpPr txBox="1"/>
          <p:nvPr/>
        </p:nvSpPr>
        <p:spPr>
          <a:xfrm>
            <a:off x="141100" y="1451925"/>
            <a:ext cx="5261100" cy="593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solidFill>
                  <a:srgbClr val="9900FF"/>
                </a:solidFill>
              </a:rPr>
              <a:t>6 is the </a:t>
            </a:r>
            <a:r>
              <a:rPr b="1" lang="en-US">
                <a:solidFill>
                  <a:srgbClr val="9900FF"/>
                </a:solidFill>
              </a:rPr>
              <a:t>number of peaks, known as the frequency. The 6 peaks happen within the one second interval.</a:t>
            </a:r>
            <a:endParaRPr b="1">
              <a:solidFill>
                <a:srgbClr val="9900FF"/>
              </a:solidFill>
            </a:endParaRPr>
          </a:p>
          <a:p>
            <a:pPr indent="0" lvl="0" marL="0" rtl="0">
              <a:spcBef>
                <a:spcPts val="0"/>
              </a:spcBef>
              <a:spcAft>
                <a:spcPts val="0"/>
              </a:spcAft>
              <a:buNone/>
            </a:pPr>
            <a:r>
              <a:t/>
            </a:r>
            <a:endParaRPr>
              <a:solidFill>
                <a:srgbClr val="9900FF"/>
              </a:solidFill>
            </a:endParaRPr>
          </a:p>
        </p:txBody>
      </p:sp>
      <p:pic>
        <p:nvPicPr>
          <p:cNvPr descr="wave-blue.png" id="330" name="Shape 330"/>
          <p:cNvPicPr preferRelativeResize="0"/>
          <p:nvPr/>
        </p:nvPicPr>
        <p:blipFill>
          <a:blip r:embed="rId3">
            <a:alphaModFix/>
          </a:blip>
          <a:stretch>
            <a:fillRect/>
          </a:stretch>
        </p:blipFill>
        <p:spPr>
          <a:xfrm>
            <a:off x="8663996" y="2416825"/>
            <a:ext cx="2725279" cy="1756400"/>
          </a:xfrm>
          <a:prstGeom prst="rect">
            <a:avLst/>
          </a:prstGeom>
          <a:noFill/>
          <a:ln>
            <a:noFill/>
          </a:ln>
        </p:spPr>
      </p:pic>
      <p:sp>
        <p:nvSpPr>
          <p:cNvPr id="339" name="Shape 339"/>
          <p:cNvSpPr txBox="1"/>
          <p:nvPr/>
        </p:nvSpPr>
        <p:spPr>
          <a:xfrm>
            <a:off x="5231725" y="2155375"/>
            <a:ext cx="6172200" cy="34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38761D"/>
                </a:solidFill>
              </a:rPr>
              <a:t>Peaks:     1                2</a:t>
            </a:r>
            <a:r>
              <a:rPr lang="en-US">
                <a:solidFill>
                  <a:srgbClr val="38761D"/>
                </a:solidFill>
              </a:rPr>
              <a:t>                 3                4                5                 6</a:t>
            </a:r>
            <a:endParaRPr>
              <a:solidFill>
                <a:srgbClr val="38761D"/>
              </a:solidFill>
            </a:endParaRPr>
          </a:p>
        </p:txBody>
      </p:sp>
      <p:pic>
        <p:nvPicPr>
          <p:cNvPr id="340" name="Shape 340"/>
          <p:cNvPicPr preferRelativeResize="0"/>
          <p:nvPr/>
        </p:nvPicPr>
        <p:blipFill>
          <a:blip r:embed="rId5">
            <a:alphaModFix/>
          </a:blip>
          <a:stretch>
            <a:fillRect/>
          </a:stretch>
        </p:blipFill>
        <p:spPr>
          <a:xfrm>
            <a:off x="726500" y="5391353"/>
            <a:ext cx="362344" cy="474662"/>
          </a:xfrm>
          <a:prstGeom prst="rect">
            <a:avLst/>
          </a:prstGeom>
          <a:noFill/>
          <a:ln>
            <a:noFill/>
          </a:ln>
        </p:spPr>
      </p:pic>
      <p:pic>
        <p:nvPicPr>
          <p:cNvPr id="341" name="Shape 341"/>
          <p:cNvPicPr preferRelativeResize="0"/>
          <p:nvPr/>
        </p:nvPicPr>
        <p:blipFill>
          <a:blip r:embed="rId6">
            <a:alphaModFix/>
          </a:blip>
          <a:stretch>
            <a:fillRect/>
          </a:stretch>
        </p:blipFill>
        <p:spPr>
          <a:xfrm>
            <a:off x="1766489" y="5700844"/>
            <a:ext cx="292646" cy="305585"/>
          </a:xfrm>
          <a:prstGeom prst="rect">
            <a:avLst/>
          </a:prstGeom>
          <a:noFill/>
          <a:ln>
            <a:noFill/>
          </a:ln>
        </p:spPr>
      </p:pic>
      <p:sp>
        <p:nvSpPr>
          <p:cNvPr id="342" name="Shape 342"/>
          <p:cNvSpPr txBox="1"/>
          <p:nvPr/>
        </p:nvSpPr>
        <p:spPr>
          <a:xfrm>
            <a:off x="1088844" y="5401091"/>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cxnSp>
        <p:nvCxnSpPr>
          <p:cNvPr id="343" name="Shape 343"/>
          <p:cNvCxnSpPr/>
          <p:nvPr/>
        </p:nvCxnSpPr>
        <p:spPr>
          <a:xfrm flipH="1" rot="10800000">
            <a:off x="1536373" y="5622386"/>
            <a:ext cx="843600" cy="12600"/>
          </a:xfrm>
          <a:prstGeom prst="straightConnector1">
            <a:avLst/>
          </a:prstGeom>
          <a:noFill/>
          <a:ln cap="flat" cmpd="sng" w="9525">
            <a:solidFill>
              <a:schemeClr val="dk2"/>
            </a:solidFill>
            <a:prstDash val="solid"/>
            <a:round/>
            <a:headEnd len="med" w="med" type="none"/>
            <a:tailEnd len="med" w="med" type="none"/>
          </a:ln>
        </p:spPr>
      </p:cxnSp>
      <p:sp>
        <p:nvSpPr>
          <p:cNvPr id="344" name="Shape 344"/>
          <p:cNvSpPr txBox="1"/>
          <p:nvPr/>
        </p:nvSpPr>
        <p:spPr>
          <a:xfrm>
            <a:off x="1689047" y="5130130"/>
            <a:ext cx="447600" cy="58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nvSpPr>
        <p:spPr>
          <a:xfrm>
            <a:off x="242033" y="100867"/>
            <a:ext cx="11900700" cy="5952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b="1" lang="en-US" sz="1900" u="sng"/>
              <a:t>CONCLUSION</a:t>
            </a:r>
            <a:r>
              <a:rPr lang="en-US" sz="1900"/>
              <a:t>: there is a </a:t>
            </a:r>
            <a:r>
              <a:rPr lang="en-US" sz="1900"/>
              <a:t>relationship between </a:t>
            </a:r>
            <a:r>
              <a:rPr b="1" lang="en-US" sz="1900"/>
              <a:t>frequency </a:t>
            </a:r>
            <a:r>
              <a:rPr lang="en-US" sz="1900"/>
              <a:t>and </a:t>
            </a:r>
            <a:r>
              <a:rPr b="1" lang="en-US" sz="1900"/>
              <a:t>wavelength</a:t>
            </a:r>
            <a:r>
              <a:rPr lang="en-US" sz="1900"/>
              <a:t>.</a:t>
            </a:r>
            <a:endParaRPr sz="1900"/>
          </a:p>
        </p:txBody>
      </p:sp>
      <p:sp>
        <p:nvSpPr>
          <p:cNvPr id="350" name="Shape 350"/>
          <p:cNvSpPr txBox="1"/>
          <p:nvPr/>
        </p:nvSpPr>
        <p:spPr>
          <a:xfrm>
            <a:off x="453825" y="796723"/>
            <a:ext cx="10216500" cy="731700"/>
          </a:xfrm>
          <a:prstGeom prst="rect">
            <a:avLst/>
          </a:prstGeom>
          <a:noFill/>
          <a:ln>
            <a:noFill/>
          </a:ln>
        </p:spPr>
        <p:txBody>
          <a:bodyPr anchorCtr="0" anchor="t" bIns="121900" lIns="121900" spcFirstLastPara="1" rIns="121900" wrap="square" tIns="121900">
            <a:noAutofit/>
          </a:bodyPr>
          <a:lstStyle/>
          <a:p>
            <a:pPr indent="0" lvl="0" marL="0">
              <a:spcBef>
                <a:spcPts val="0"/>
              </a:spcBef>
              <a:spcAft>
                <a:spcPts val="0"/>
              </a:spcAft>
              <a:buNone/>
            </a:pPr>
            <a:r>
              <a:rPr lang="en-US" sz="1900"/>
              <a:t>For any colored light, if you multiply its </a:t>
            </a:r>
            <a:r>
              <a:rPr b="1" lang="en-US" sz="1900"/>
              <a:t>frequency </a:t>
            </a:r>
            <a:r>
              <a:rPr lang="en-US" sz="1900"/>
              <a:t>by its </a:t>
            </a:r>
            <a:r>
              <a:rPr b="1" lang="en-US" sz="1900"/>
              <a:t>wavelength </a:t>
            </a:r>
            <a:r>
              <a:rPr lang="en-US" sz="1900"/>
              <a:t>you always get the speed of light.</a:t>
            </a:r>
            <a:endParaRPr sz="1900"/>
          </a:p>
          <a:p>
            <a:pPr indent="0" lvl="0" marL="0" rtl="0">
              <a:spcBef>
                <a:spcPts val="0"/>
              </a:spcBef>
              <a:spcAft>
                <a:spcPts val="0"/>
              </a:spcAft>
              <a:buNone/>
            </a:pPr>
            <a:r>
              <a:rPr lang="en-US" sz="1900"/>
              <a:t> </a:t>
            </a:r>
            <a:endParaRPr sz="1900"/>
          </a:p>
        </p:txBody>
      </p:sp>
      <p:sp>
        <p:nvSpPr>
          <p:cNvPr id="351" name="Shape 351"/>
          <p:cNvSpPr/>
          <p:nvPr/>
        </p:nvSpPr>
        <p:spPr>
          <a:xfrm>
            <a:off x="4746400" y="2161792"/>
            <a:ext cx="474000" cy="1109100"/>
          </a:xfrm>
          <a:prstGeom prst="up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52" name="Shape 352"/>
          <p:cNvSpPr txBox="1"/>
          <p:nvPr/>
        </p:nvSpPr>
        <p:spPr>
          <a:xfrm>
            <a:off x="5244367" y="2763367"/>
            <a:ext cx="6646500" cy="5952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FF0000"/>
                </a:solidFill>
              </a:rPr>
              <a:t>Another way to say this is that the speed of light is </a:t>
            </a:r>
            <a:r>
              <a:rPr b="1" lang="en-US" sz="1900">
                <a:solidFill>
                  <a:srgbClr val="FF0000"/>
                </a:solidFill>
              </a:rPr>
              <a:t>constant</a:t>
            </a:r>
            <a:r>
              <a:rPr lang="en-US" sz="1900">
                <a:solidFill>
                  <a:srgbClr val="FF0000"/>
                </a:solidFill>
              </a:rPr>
              <a:t>.</a:t>
            </a:r>
            <a:endParaRPr sz="1900">
              <a:solidFill>
                <a:srgbClr val="FF0000"/>
              </a:solidFill>
            </a:endParaRPr>
          </a:p>
        </p:txBody>
      </p:sp>
      <p:sp>
        <p:nvSpPr>
          <p:cNvPr id="353" name="Shape 353"/>
          <p:cNvSpPr txBox="1"/>
          <p:nvPr/>
        </p:nvSpPr>
        <p:spPr>
          <a:xfrm>
            <a:off x="418000" y="3358567"/>
            <a:ext cx="11355900" cy="5343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4A86E8"/>
                </a:solidFill>
              </a:rPr>
              <a:t>So what is the speed of light exactly, and what symbol have Physicists assigned to it?</a:t>
            </a:r>
            <a:endParaRPr sz="1900">
              <a:solidFill>
                <a:srgbClr val="4A86E8"/>
              </a:solidFill>
            </a:endParaRPr>
          </a:p>
        </p:txBody>
      </p:sp>
      <p:pic>
        <p:nvPicPr>
          <p:cNvPr id="354" name="Shape 354"/>
          <p:cNvPicPr preferRelativeResize="0"/>
          <p:nvPr/>
        </p:nvPicPr>
        <p:blipFill>
          <a:blip r:embed="rId3">
            <a:alphaModFix/>
          </a:blip>
          <a:stretch>
            <a:fillRect/>
          </a:stretch>
        </p:blipFill>
        <p:spPr>
          <a:xfrm>
            <a:off x="7390875" y="1290182"/>
            <a:ext cx="3552634" cy="1277400"/>
          </a:xfrm>
          <a:prstGeom prst="rect">
            <a:avLst/>
          </a:prstGeom>
          <a:noFill/>
          <a:ln>
            <a:noFill/>
          </a:ln>
        </p:spPr>
      </p:pic>
      <p:pic>
        <p:nvPicPr>
          <p:cNvPr id="355" name="Shape 355"/>
          <p:cNvPicPr preferRelativeResize="0"/>
          <p:nvPr/>
        </p:nvPicPr>
        <p:blipFill>
          <a:blip r:embed="rId4">
            <a:alphaModFix/>
          </a:blip>
          <a:stretch>
            <a:fillRect/>
          </a:stretch>
        </p:blipFill>
        <p:spPr>
          <a:xfrm>
            <a:off x="7186500" y="3781600"/>
            <a:ext cx="3659467" cy="918100"/>
          </a:xfrm>
          <a:prstGeom prst="rect">
            <a:avLst/>
          </a:prstGeom>
          <a:noFill/>
          <a:ln>
            <a:noFill/>
          </a:ln>
        </p:spPr>
      </p:pic>
      <p:sp>
        <p:nvSpPr>
          <p:cNvPr id="356" name="Shape 356"/>
          <p:cNvSpPr txBox="1"/>
          <p:nvPr/>
        </p:nvSpPr>
        <p:spPr>
          <a:xfrm>
            <a:off x="806833" y="4013933"/>
            <a:ext cx="2844000" cy="9180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9900FF"/>
                </a:solidFill>
              </a:rPr>
              <a:t>The symbol assigned to light is the lower case </a:t>
            </a:r>
            <a:r>
              <a:rPr b="1" lang="en-US" sz="1900">
                <a:solidFill>
                  <a:srgbClr val="9900FF"/>
                </a:solidFill>
              </a:rPr>
              <a:t>c</a:t>
            </a:r>
            <a:r>
              <a:rPr lang="en-US" sz="1900">
                <a:solidFill>
                  <a:srgbClr val="9900FF"/>
                </a:solidFill>
              </a:rPr>
              <a:t>.</a:t>
            </a:r>
            <a:endParaRPr sz="1900">
              <a:solidFill>
                <a:srgbClr val="9900FF"/>
              </a:solidFill>
            </a:endParaRPr>
          </a:p>
        </p:txBody>
      </p:sp>
      <p:pic>
        <p:nvPicPr>
          <p:cNvPr id="357" name="Shape 357"/>
          <p:cNvPicPr preferRelativeResize="0"/>
          <p:nvPr/>
        </p:nvPicPr>
        <p:blipFill>
          <a:blip r:embed="rId5">
            <a:alphaModFix/>
          </a:blip>
          <a:stretch>
            <a:fillRect/>
          </a:stretch>
        </p:blipFill>
        <p:spPr>
          <a:xfrm>
            <a:off x="4843789" y="6051302"/>
            <a:ext cx="1741228" cy="659400"/>
          </a:xfrm>
          <a:prstGeom prst="rect">
            <a:avLst/>
          </a:prstGeom>
          <a:noFill/>
          <a:ln>
            <a:noFill/>
          </a:ln>
        </p:spPr>
      </p:pic>
      <p:pic>
        <p:nvPicPr>
          <p:cNvPr id="358" name="Shape 358"/>
          <p:cNvPicPr preferRelativeResize="0"/>
          <p:nvPr/>
        </p:nvPicPr>
        <p:blipFill>
          <a:blip r:embed="rId6">
            <a:alphaModFix/>
          </a:blip>
          <a:stretch>
            <a:fillRect/>
          </a:stretch>
        </p:blipFill>
        <p:spPr>
          <a:xfrm>
            <a:off x="6708658" y="5770858"/>
            <a:ext cx="3429000" cy="1016000"/>
          </a:xfrm>
          <a:prstGeom prst="rect">
            <a:avLst/>
          </a:prstGeom>
          <a:noFill/>
          <a:ln>
            <a:noFill/>
          </a:ln>
        </p:spPr>
      </p:pic>
      <p:sp>
        <p:nvSpPr>
          <p:cNvPr id="359" name="Shape 359"/>
          <p:cNvSpPr txBox="1"/>
          <p:nvPr/>
        </p:nvSpPr>
        <p:spPr>
          <a:xfrm>
            <a:off x="83400" y="5657450"/>
            <a:ext cx="4760400" cy="9057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a:t>Then any light wave, of any color, has a frequency that matches its wavelength into the same </a:t>
            </a:r>
            <a:r>
              <a:rPr b="1" lang="en-US"/>
              <a:t>constant product</a:t>
            </a:r>
            <a:r>
              <a:rPr lang="en-US"/>
              <a:t>: the speed of light. </a:t>
            </a:r>
            <a:endParaRPr/>
          </a:p>
        </p:txBody>
      </p:sp>
      <p:sp>
        <p:nvSpPr>
          <p:cNvPr id="360" name="Shape 360"/>
          <p:cNvSpPr/>
          <p:nvPr/>
        </p:nvSpPr>
        <p:spPr>
          <a:xfrm rot="-2547888">
            <a:off x="3041043" y="4800297"/>
            <a:ext cx="393253" cy="534234"/>
          </a:xfrm>
          <a:prstGeom prst="upArrow">
            <a:avLst>
              <a:gd fmla="val 50000" name="adj1"/>
              <a:gd fmla="val 50000" name="adj2"/>
            </a:avLst>
          </a:prstGeom>
          <a:solidFill>
            <a:srgbClr val="9900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61" name="Shape 361"/>
          <p:cNvSpPr txBox="1"/>
          <p:nvPr/>
        </p:nvSpPr>
        <p:spPr>
          <a:xfrm>
            <a:off x="3479400" y="4891033"/>
            <a:ext cx="3822300" cy="3528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Yes, that famous c from Einstein’s</a:t>
            </a:r>
            <a:endParaRPr sz="1900"/>
          </a:p>
        </p:txBody>
      </p:sp>
      <p:pic>
        <p:nvPicPr>
          <p:cNvPr id="362" name="Shape 362"/>
          <p:cNvPicPr preferRelativeResize="0"/>
          <p:nvPr/>
        </p:nvPicPr>
        <p:blipFill>
          <a:blip r:embed="rId7">
            <a:alphaModFix/>
          </a:blip>
          <a:stretch>
            <a:fillRect/>
          </a:stretch>
        </p:blipFill>
        <p:spPr>
          <a:xfrm>
            <a:off x="6296935" y="4809717"/>
            <a:ext cx="2568384" cy="731733"/>
          </a:xfrm>
          <a:prstGeom prst="rect">
            <a:avLst/>
          </a:prstGeom>
          <a:noFill/>
          <a:ln>
            <a:noFill/>
          </a:ln>
        </p:spPr>
      </p:pic>
      <p:sp>
        <p:nvSpPr>
          <p:cNvPr id="363" name="Shape 363"/>
          <p:cNvSpPr txBox="1"/>
          <p:nvPr/>
        </p:nvSpPr>
        <p:spPr>
          <a:xfrm>
            <a:off x="3857025" y="3904075"/>
            <a:ext cx="2844000" cy="90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solidFill>
                  <a:srgbClr val="38761D"/>
                </a:solidFill>
              </a:rPr>
              <a:t>c stands for </a:t>
            </a:r>
            <a:r>
              <a:rPr b="1" i="1" lang="en-US" sz="1800">
                <a:solidFill>
                  <a:srgbClr val="38761D"/>
                </a:solidFill>
                <a:highlight>
                  <a:srgbClr val="FFFFFF"/>
                </a:highlight>
              </a:rPr>
              <a:t>celeritas</a:t>
            </a:r>
            <a:r>
              <a:rPr b="1" lang="en-US" sz="1800">
                <a:solidFill>
                  <a:srgbClr val="38761D"/>
                </a:solidFill>
                <a:highlight>
                  <a:srgbClr val="FFFFFF"/>
                </a:highlight>
              </a:rPr>
              <a:t>. It means speed in Latin.</a:t>
            </a:r>
            <a:endParaRPr b="1" sz="1800">
              <a:solidFill>
                <a:srgbClr val="38761D"/>
              </a:solidFill>
              <a:highlight>
                <a:srgbClr val="FFFFFF"/>
              </a:highlight>
            </a:endParaRPr>
          </a:p>
          <a:p>
            <a:pPr indent="0" lvl="0" marL="0">
              <a:spcBef>
                <a:spcPts val="0"/>
              </a:spcBef>
              <a:spcAft>
                <a:spcPts val="0"/>
              </a:spcAft>
              <a:buNone/>
            </a:pPr>
            <a:r>
              <a:t/>
            </a:r>
            <a:endParaRPr b="1" sz="1200">
              <a:solidFill>
                <a:srgbClr val="38761D"/>
              </a:solidFill>
              <a:highlight>
                <a:srgbClr val="FFFFFF"/>
              </a:highlight>
            </a:endParaRPr>
          </a:p>
        </p:txBody>
      </p:sp>
      <p:sp>
        <p:nvSpPr>
          <p:cNvPr id="364" name="Shape 364"/>
          <p:cNvSpPr txBox="1"/>
          <p:nvPr/>
        </p:nvSpPr>
        <p:spPr>
          <a:xfrm>
            <a:off x="131700" y="1589850"/>
            <a:ext cx="7259100" cy="484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900">
                <a:solidFill>
                  <a:schemeClr val="dk1"/>
                </a:solidFill>
              </a:rPr>
              <a:t>The speed of light is always the same number, never changes.</a:t>
            </a:r>
            <a:endParaRPr/>
          </a:p>
        </p:txBody>
      </p:sp>
      <p:cxnSp>
        <p:nvCxnSpPr>
          <p:cNvPr id="365" name="Shape 365"/>
          <p:cNvCxnSpPr/>
          <p:nvPr/>
        </p:nvCxnSpPr>
        <p:spPr>
          <a:xfrm flipH="1" rot="10800000">
            <a:off x="3311400" y="6218150"/>
            <a:ext cx="828000" cy="329400"/>
          </a:xfrm>
          <a:prstGeom prst="straightConnector1">
            <a:avLst/>
          </a:prstGeom>
          <a:noFill/>
          <a:ln cap="flat" cmpd="sng" w="9525">
            <a:solidFill>
              <a:srgbClr val="9900FF"/>
            </a:solidFill>
            <a:prstDash val="solid"/>
            <a:round/>
            <a:headEnd len="med" w="med" type="none"/>
            <a:tailEnd len="med" w="med" type="triangle"/>
          </a:ln>
        </p:spPr>
      </p:cxnSp>
      <p:sp>
        <p:nvSpPr>
          <p:cNvPr id="366" name="Shape 366"/>
          <p:cNvSpPr txBox="1"/>
          <p:nvPr/>
        </p:nvSpPr>
        <p:spPr>
          <a:xfrm>
            <a:off x="1872075" y="6476225"/>
            <a:ext cx="1984800" cy="31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000">
                <a:solidFill>
                  <a:srgbClr val="9900FF"/>
                </a:solidFill>
              </a:rPr>
              <a:t>Product means multiplication</a:t>
            </a:r>
            <a:endParaRPr sz="1000">
              <a:solidFill>
                <a:srgbClr val="9900FF"/>
              </a:solidFill>
            </a:endParaRPr>
          </a:p>
        </p:txBody>
      </p:sp>
      <p:cxnSp>
        <p:nvCxnSpPr>
          <p:cNvPr id="367" name="Shape 367"/>
          <p:cNvCxnSpPr/>
          <p:nvPr/>
        </p:nvCxnSpPr>
        <p:spPr>
          <a:xfrm flipH="1" rot="10800000">
            <a:off x="3659475" y="6444200"/>
            <a:ext cx="1834500" cy="272700"/>
          </a:xfrm>
          <a:prstGeom prst="straightConnector1">
            <a:avLst/>
          </a:prstGeom>
          <a:noFill/>
          <a:ln cap="flat" cmpd="sng" w="9525">
            <a:solidFill>
              <a:srgbClr val="9900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nvSpPr>
        <p:spPr>
          <a:xfrm>
            <a:off x="201700" y="131100"/>
            <a:ext cx="5869500" cy="4236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Let’s examine the trends</a:t>
            </a:r>
            <a:endParaRPr sz="1900"/>
          </a:p>
          <a:p>
            <a:pPr indent="0" lvl="0" marL="0" rtl="0">
              <a:spcBef>
                <a:spcPts val="0"/>
              </a:spcBef>
              <a:spcAft>
                <a:spcPts val="0"/>
              </a:spcAft>
              <a:buNone/>
            </a:pPr>
            <a:r>
              <a:rPr lang="en-US" sz="1900"/>
              <a:t>Between frequency and </a:t>
            </a:r>
            <a:endParaRPr sz="1900"/>
          </a:p>
          <a:p>
            <a:pPr indent="0" lvl="0" marL="0" rtl="0">
              <a:spcBef>
                <a:spcPts val="0"/>
              </a:spcBef>
              <a:spcAft>
                <a:spcPts val="0"/>
              </a:spcAft>
              <a:buNone/>
            </a:pPr>
            <a:r>
              <a:rPr lang="en-US" sz="1900"/>
              <a:t>wavelength:</a:t>
            </a:r>
            <a:endParaRPr sz="1900"/>
          </a:p>
        </p:txBody>
      </p:sp>
      <p:pic>
        <p:nvPicPr>
          <p:cNvPr id="373" name="Shape 373"/>
          <p:cNvPicPr preferRelativeResize="0"/>
          <p:nvPr/>
        </p:nvPicPr>
        <p:blipFill>
          <a:blip r:embed="rId3">
            <a:alphaModFix/>
          </a:blip>
          <a:stretch>
            <a:fillRect/>
          </a:stretch>
        </p:blipFill>
        <p:spPr>
          <a:xfrm>
            <a:off x="3167133" y="263167"/>
            <a:ext cx="2146300" cy="812800"/>
          </a:xfrm>
          <a:prstGeom prst="rect">
            <a:avLst/>
          </a:prstGeom>
          <a:noFill/>
          <a:ln>
            <a:noFill/>
          </a:ln>
        </p:spPr>
      </p:pic>
      <p:pic>
        <p:nvPicPr>
          <p:cNvPr id="374" name="Shape 374"/>
          <p:cNvPicPr preferRelativeResize="0"/>
          <p:nvPr/>
        </p:nvPicPr>
        <p:blipFill>
          <a:blip r:embed="rId4">
            <a:alphaModFix/>
          </a:blip>
          <a:stretch>
            <a:fillRect/>
          </a:stretch>
        </p:blipFill>
        <p:spPr>
          <a:xfrm>
            <a:off x="5446033" y="59967"/>
            <a:ext cx="3429000" cy="1016000"/>
          </a:xfrm>
          <a:prstGeom prst="rect">
            <a:avLst/>
          </a:prstGeom>
          <a:noFill/>
          <a:ln>
            <a:noFill/>
          </a:ln>
        </p:spPr>
      </p:pic>
      <p:sp>
        <p:nvSpPr>
          <p:cNvPr id="375" name="Shape 375"/>
          <p:cNvSpPr txBox="1"/>
          <p:nvPr/>
        </p:nvSpPr>
        <p:spPr>
          <a:xfrm>
            <a:off x="78783" y="1418767"/>
            <a:ext cx="1236000" cy="6960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Can both</a:t>
            </a:r>
            <a:endParaRPr sz="1900"/>
          </a:p>
        </p:txBody>
      </p:sp>
      <p:pic>
        <p:nvPicPr>
          <p:cNvPr id="376" name="Shape 376"/>
          <p:cNvPicPr preferRelativeResize="0"/>
          <p:nvPr/>
        </p:nvPicPr>
        <p:blipFill>
          <a:blip r:embed="rId5">
            <a:alphaModFix/>
          </a:blip>
          <a:stretch>
            <a:fillRect/>
          </a:stretch>
        </p:blipFill>
        <p:spPr>
          <a:xfrm>
            <a:off x="1314775" y="1099233"/>
            <a:ext cx="812800" cy="977900"/>
          </a:xfrm>
          <a:prstGeom prst="rect">
            <a:avLst/>
          </a:prstGeom>
          <a:noFill/>
          <a:ln>
            <a:noFill/>
          </a:ln>
        </p:spPr>
      </p:pic>
      <p:sp>
        <p:nvSpPr>
          <p:cNvPr id="377" name="Shape 377"/>
          <p:cNvSpPr txBox="1"/>
          <p:nvPr/>
        </p:nvSpPr>
        <p:spPr>
          <a:xfrm>
            <a:off x="2279092" y="1470929"/>
            <a:ext cx="938100" cy="2520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and</a:t>
            </a:r>
            <a:endParaRPr sz="1900"/>
          </a:p>
        </p:txBody>
      </p:sp>
      <p:pic>
        <p:nvPicPr>
          <p:cNvPr id="378" name="Shape 378"/>
          <p:cNvPicPr preferRelativeResize="0"/>
          <p:nvPr/>
        </p:nvPicPr>
        <p:blipFill>
          <a:blip r:embed="rId6">
            <a:alphaModFix/>
          </a:blip>
          <a:stretch>
            <a:fillRect/>
          </a:stretch>
        </p:blipFill>
        <p:spPr>
          <a:xfrm>
            <a:off x="3024792" y="1176233"/>
            <a:ext cx="711200" cy="1181100"/>
          </a:xfrm>
          <a:prstGeom prst="rect">
            <a:avLst/>
          </a:prstGeom>
          <a:noFill/>
          <a:ln>
            <a:noFill/>
          </a:ln>
        </p:spPr>
      </p:pic>
      <p:sp>
        <p:nvSpPr>
          <p:cNvPr id="379" name="Shape 379"/>
          <p:cNvSpPr txBox="1"/>
          <p:nvPr/>
        </p:nvSpPr>
        <p:spPr>
          <a:xfrm>
            <a:off x="9117100" y="1129567"/>
            <a:ext cx="2370000" cy="9171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This is </a:t>
            </a:r>
            <a:r>
              <a:rPr lang="en-US" sz="1900"/>
              <a:t>a very large number!</a:t>
            </a:r>
            <a:endParaRPr sz="1900"/>
          </a:p>
        </p:txBody>
      </p:sp>
      <p:sp>
        <p:nvSpPr>
          <p:cNvPr id="380" name="Shape 380"/>
          <p:cNvSpPr/>
          <p:nvPr/>
        </p:nvSpPr>
        <p:spPr>
          <a:xfrm rot="-2700000">
            <a:off x="8290119" y="810755"/>
            <a:ext cx="812890" cy="81289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81" name="Shape 381"/>
          <p:cNvSpPr txBox="1"/>
          <p:nvPr/>
        </p:nvSpPr>
        <p:spPr>
          <a:xfrm>
            <a:off x="3856900" y="1461925"/>
            <a:ext cx="5597100" cy="4740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be</a:t>
            </a:r>
            <a:r>
              <a:rPr lang="en-US" sz="1900"/>
              <a:t> larger both at the same time?</a:t>
            </a:r>
            <a:endParaRPr sz="1900"/>
          </a:p>
        </p:txBody>
      </p:sp>
      <p:pic>
        <p:nvPicPr>
          <p:cNvPr id="382" name="Shape 382"/>
          <p:cNvPicPr preferRelativeResize="0"/>
          <p:nvPr/>
        </p:nvPicPr>
        <p:blipFill>
          <a:blip r:embed="rId7">
            <a:alphaModFix/>
          </a:blip>
          <a:stretch>
            <a:fillRect/>
          </a:stretch>
        </p:blipFill>
        <p:spPr>
          <a:xfrm>
            <a:off x="1390233" y="3150467"/>
            <a:ext cx="4792133" cy="2290567"/>
          </a:xfrm>
          <a:prstGeom prst="rect">
            <a:avLst/>
          </a:prstGeom>
          <a:noFill/>
          <a:ln>
            <a:noFill/>
          </a:ln>
        </p:spPr>
      </p:pic>
      <p:sp>
        <p:nvSpPr>
          <p:cNvPr id="383" name="Shape 383"/>
          <p:cNvSpPr txBox="1"/>
          <p:nvPr/>
        </p:nvSpPr>
        <p:spPr>
          <a:xfrm>
            <a:off x="201700" y="5879550"/>
            <a:ext cx="6980400" cy="917100"/>
          </a:xfrm>
          <a:prstGeom prst="rect">
            <a:avLst/>
          </a:prstGeom>
          <a:noFill/>
          <a:ln>
            <a:noFill/>
          </a:ln>
        </p:spPr>
        <p:txBody>
          <a:bodyPr anchorCtr="0" anchor="t" bIns="121900" lIns="121900" spcFirstLastPara="1" rIns="121900" wrap="square" tIns="121900">
            <a:noAutofit/>
          </a:bodyPr>
          <a:lstStyle/>
          <a:p>
            <a:pPr indent="0" lvl="0" marL="0">
              <a:spcBef>
                <a:spcPts val="0"/>
              </a:spcBef>
              <a:spcAft>
                <a:spcPts val="0"/>
              </a:spcAft>
              <a:buNone/>
            </a:pPr>
            <a:r>
              <a:rPr lang="en-US">
                <a:solidFill>
                  <a:srgbClr val="674EA7"/>
                </a:solidFill>
              </a:rPr>
              <a:t>Violet has higher frequency than red.</a:t>
            </a:r>
            <a:endParaRPr>
              <a:solidFill>
                <a:srgbClr val="674EA7"/>
              </a:solidFill>
            </a:endParaRPr>
          </a:p>
          <a:p>
            <a:pPr indent="0" lvl="0" marL="0" rtl="0">
              <a:spcBef>
                <a:spcPts val="0"/>
              </a:spcBef>
              <a:spcAft>
                <a:spcPts val="0"/>
              </a:spcAft>
              <a:buNone/>
            </a:pPr>
            <a:r>
              <a:rPr lang="en-US">
                <a:solidFill>
                  <a:srgbClr val="674EA7"/>
                </a:solidFill>
              </a:rPr>
              <a:t>But a shorter wavelength.</a:t>
            </a:r>
            <a:endParaRPr>
              <a:solidFill>
                <a:srgbClr val="674EA7"/>
              </a:solidFill>
            </a:endParaRPr>
          </a:p>
          <a:p>
            <a:pPr indent="0" lvl="0" marL="0" rtl="0">
              <a:spcBef>
                <a:spcPts val="0"/>
              </a:spcBef>
              <a:spcAft>
                <a:spcPts val="0"/>
              </a:spcAft>
              <a:buNone/>
            </a:pPr>
            <a:r>
              <a:rPr lang="en-US">
                <a:solidFill>
                  <a:srgbClr val="674EA7"/>
                </a:solidFill>
              </a:rPr>
              <a:t>How do the other wavelengths and frequencies compare to each other?</a:t>
            </a:r>
            <a:endParaRPr>
              <a:solidFill>
                <a:srgbClr val="674EA7"/>
              </a:solidFill>
            </a:endParaRPr>
          </a:p>
        </p:txBody>
      </p:sp>
      <p:sp>
        <p:nvSpPr>
          <p:cNvPr id="384" name="Shape 384"/>
          <p:cNvSpPr txBox="1"/>
          <p:nvPr/>
        </p:nvSpPr>
        <p:spPr>
          <a:xfrm>
            <a:off x="2551567" y="5498433"/>
            <a:ext cx="5193900" cy="4236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9900FF"/>
                </a:solidFill>
              </a:rPr>
              <a:t>Higher frequencies have smaller wavelengths.</a:t>
            </a:r>
            <a:endParaRPr sz="1900">
              <a:solidFill>
                <a:srgbClr val="9900FF"/>
              </a:solidFill>
            </a:endParaRPr>
          </a:p>
        </p:txBody>
      </p:sp>
      <p:sp>
        <p:nvSpPr>
          <p:cNvPr id="385" name="Shape 385"/>
          <p:cNvSpPr txBox="1"/>
          <p:nvPr/>
        </p:nvSpPr>
        <p:spPr>
          <a:xfrm>
            <a:off x="2551575" y="2634200"/>
            <a:ext cx="6071100" cy="4740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FF0000"/>
                </a:solidFill>
              </a:rPr>
              <a:t>The larger the wavelength the lower the frequency.</a:t>
            </a:r>
            <a:endParaRPr sz="1900">
              <a:solidFill>
                <a:srgbClr val="FF0000"/>
              </a:solidFill>
            </a:endParaRPr>
          </a:p>
        </p:txBody>
      </p:sp>
      <p:sp>
        <p:nvSpPr>
          <p:cNvPr id="386" name="Shape 386"/>
          <p:cNvSpPr/>
          <p:nvPr/>
        </p:nvSpPr>
        <p:spPr>
          <a:xfrm>
            <a:off x="2551567" y="5375467"/>
            <a:ext cx="262500" cy="171600"/>
          </a:xfrm>
          <a:prstGeom prst="leftRightArrow">
            <a:avLst>
              <a:gd fmla="val 50000" name="adj1"/>
              <a:gd fmla="val 50000" name="adj2"/>
            </a:avLst>
          </a:prstGeom>
          <a:solidFill>
            <a:srgbClr val="9900FF"/>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87" name="Shape 387"/>
          <p:cNvSpPr/>
          <p:nvPr/>
        </p:nvSpPr>
        <p:spPr>
          <a:xfrm>
            <a:off x="2482433" y="2978867"/>
            <a:ext cx="812700" cy="171600"/>
          </a:xfrm>
          <a:prstGeom prst="lef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88" name="Shape 388"/>
          <p:cNvSpPr txBox="1"/>
          <p:nvPr/>
        </p:nvSpPr>
        <p:spPr>
          <a:xfrm>
            <a:off x="78775" y="2037438"/>
            <a:ext cx="8426100" cy="6960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b="1" lang="en-US" sz="1900">
                <a:solidFill>
                  <a:srgbClr val="0000FF"/>
                </a:solidFill>
              </a:rPr>
              <a:t>TREND</a:t>
            </a:r>
            <a:r>
              <a:rPr lang="en-US" sz="1900">
                <a:solidFill>
                  <a:srgbClr val="0000FF"/>
                </a:solidFill>
              </a:rPr>
              <a:t>: look at the colors on the diagram, do you notice when frequency is high, wavelength becomes shorter and the other way around?</a:t>
            </a:r>
            <a:endParaRPr sz="1900">
              <a:solidFill>
                <a:srgbClr val="0000FF"/>
              </a:solidFill>
            </a:endParaRPr>
          </a:p>
          <a:p>
            <a:pPr indent="0" lvl="0" marL="0" rtl="0">
              <a:spcBef>
                <a:spcPts val="0"/>
              </a:spcBef>
              <a:spcAft>
                <a:spcPts val="0"/>
              </a:spcAft>
              <a:buNone/>
            </a:pPr>
            <a:r>
              <a:t/>
            </a:r>
            <a:endParaRPr sz="1900">
              <a:solidFill>
                <a:srgbClr val="0000FF"/>
              </a:solidFill>
            </a:endParaRPr>
          </a:p>
        </p:txBody>
      </p:sp>
      <p:sp>
        <p:nvSpPr>
          <p:cNvPr id="389" name="Shape 389"/>
          <p:cNvSpPr txBox="1"/>
          <p:nvPr/>
        </p:nvSpPr>
        <p:spPr>
          <a:xfrm>
            <a:off x="8169100" y="3527753"/>
            <a:ext cx="3428700" cy="1354800"/>
          </a:xfrm>
          <a:prstGeom prst="rect">
            <a:avLst/>
          </a:prstGeom>
          <a:noFill/>
          <a:ln>
            <a:noFill/>
          </a:ln>
        </p:spPr>
        <p:txBody>
          <a:bodyPr anchorCtr="0" anchor="t" bIns="121900" lIns="121900" spcFirstLastPara="1" rIns="121900" wrap="square" tIns="121900">
            <a:noAutofit/>
          </a:bodyPr>
          <a:lstStyle/>
          <a:p>
            <a:pPr indent="0" lvl="0" marL="0">
              <a:spcBef>
                <a:spcPts val="0"/>
              </a:spcBef>
              <a:spcAft>
                <a:spcPts val="0"/>
              </a:spcAft>
              <a:buNone/>
            </a:pPr>
            <a:r>
              <a:rPr lang="en-US"/>
              <a:t>Could this number be constant if both frequency and wavelength increase at the same time?</a:t>
            </a:r>
            <a:endParaRPr/>
          </a:p>
          <a:p>
            <a:pPr indent="0" lvl="0" marL="0">
              <a:spcBef>
                <a:spcPts val="0"/>
              </a:spcBef>
              <a:spcAft>
                <a:spcPts val="0"/>
              </a:spcAft>
              <a:buNone/>
            </a:pPr>
            <a:r>
              <a:t/>
            </a:r>
            <a:endParaRPr/>
          </a:p>
          <a:p>
            <a:pPr indent="0" lvl="0" marL="0" rtl="0">
              <a:spcBef>
                <a:spcPts val="0"/>
              </a:spcBef>
              <a:spcAft>
                <a:spcPts val="0"/>
              </a:spcAft>
              <a:buNone/>
            </a:pPr>
            <a:r>
              <a:rPr lang="en-US"/>
              <a:t>We’ll explore this question in the next slide.</a:t>
            </a:r>
            <a:endParaRPr/>
          </a:p>
        </p:txBody>
      </p:sp>
      <p:sp>
        <p:nvSpPr>
          <p:cNvPr id="390" name="Shape 390"/>
          <p:cNvSpPr/>
          <p:nvPr/>
        </p:nvSpPr>
        <p:spPr>
          <a:xfrm rot="-2164199">
            <a:off x="7088126" y="488873"/>
            <a:ext cx="593098" cy="3422852"/>
          </a:xfrm>
          <a:prstGeom prst="upArrow">
            <a:avLst>
              <a:gd fmla="val 50000" name="adj1"/>
              <a:gd fmla="val 50000" name="adj2"/>
            </a:avLst>
          </a:prstGeom>
          <a:solidFill>
            <a:srgbClr val="9FC5E8"/>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391" name="Shape 391"/>
          <p:cNvSpPr txBox="1"/>
          <p:nvPr/>
        </p:nvSpPr>
        <p:spPr>
          <a:xfrm>
            <a:off x="8328425" y="5007073"/>
            <a:ext cx="3269400" cy="1399500"/>
          </a:xfrm>
          <a:prstGeom prst="rect">
            <a:avLst/>
          </a:prstGeom>
          <a:noFill/>
          <a:ln>
            <a:noFill/>
          </a:ln>
        </p:spPr>
        <p:txBody>
          <a:bodyPr anchorCtr="0" anchor="t" bIns="121900" lIns="121900" spcFirstLastPara="1" rIns="121900" wrap="square" tIns="121900">
            <a:noAutofit/>
          </a:bodyPr>
          <a:lstStyle/>
          <a:p>
            <a:pPr indent="0" lvl="0" marL="0">
              <a:spcBef>
                <a:spcPts val="0"/>
              </a:spcBef>
              <a:spcAft>
                <a:spcPts val="0"/>
              </a:spcAft>
              <a:buNone/>
            </a:pPr>
            <a:r>
              <a:rPr b="1" lang="en-US" sz="1200" u="sng"/>
              <a:t>Homework:</a:t>
            </a:r>
            <a:r>
              <a:rPr b="1" lang="en-US" sz="1200"/>
              <a:t> Create a table of values for the formula above. </a:t>
            </a:r>
            <a:endParaRPr b="1" sz="1200"/>
          </a:p>
          <a:p>
            <a:pPr indent="0" lvl="0" marL="0" rtl="0">
              <a:spcBef>
                <a:spcPts val="0"/>
              </a:spcBef>
              <a:spcAft>
                <a:spcPts val="0"/>
              </a:spcAft>
              <a:buNone/>
            </a:pPr>
            <a:r>
              <a:rPr b="1" lang="en-US" sz="1200"/>
              <a:t>First assign values to the frequency and calculate the wavelength, then do the opposite: give values to the wavelength and calculate the frequency.</a:t>
            </a:r>
            <a:endParaRPr b="1" sz="1200"/>
          </a:p>
        </p:txBody>
      </p:sp>
      <p:sp>
        <p:nvSpPr>
          <p:cNvPr id="392" name="Shape 392"/>
          <p:cNvSpPr txBox="1"/>
          <p:nvPr/>
        </p:nvSpPr>
        <p:spPr>
          <a:xfrm>
            <a:off x="9096975" y="65850"/>
            <a:ext cx="3142200" cy="84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Multiplying frequency and wavelength will always give you the same number</a:t>
            </a:r>
            <a:endParaRPr/>
          </a:p>
        </p:txBody>
      </p:sp>
      <p:sp>
        <p:nvSpPr>
          <p:cNvPr id="393" name="Shape 393"/>
          <p:cNvSpPr txBox="1"/>
          <p:nvPr/>
        </p:nvSpPr>
        <p:spPr>
          <a:xfrm>
            <a:off x="2906875" y="846675"/>
            <a:ext cx="856200" cy="171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000"/>
              <a:t>frequency</a:t>
            </a:r>
            <a:endParaRPr sz="1000"/>
          </a:p>
        </p:txBody>
      </p:sp>
      <p:sp>
        <p:nvSpPr>
          <p:cNvPr id="394" name="Shape 394"/>
          <p:cNvSpPr txBox="1"/>
          <p:nvPr/>
        </p:nvSpPr>
        <p:spPr>
          <a:xfrm>
            <a:off x="4306325" y="912438"/>
            <a:ext cx="856200" cy="17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1000"/>
              <a:t>wavelength</a:t>
            </a:r>
            <a:endParaRPr sz="1000"/>
          </a:p>
        </p:txBody>
      </p:sp>
      <p:sp>
        <p:nvSpPr>
          <p:cNvPr id="395" name="Shape 395"/>
          <p:cNvSpPr/>
          <p:nvPr/>
        </p:nvSpPr>
        <p:spPr>
          <a:xfrm>
            <a:off x="6585175" y="3273775"/>
            <a:ext cx="197700" cy="2101800"/>
          </a:xfrm>
          <a:prstGeom prst="upDownArrow">
            <a:avLst>
              <a:gd fmla="val 50000" name="adj1"/>
              <a:gd fmla="val 50000" name="adj2"/>
            </a:avLst>
          </a:prstGeom>
          <a:solidFill>
            <a:srgbClr val="B45F06"/>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6" name="Shape 396"/>
          <p:cNvSpPr txBox="1"/>
          <p:nvPr/>
        </p:nvSpPr>
        <p:spPr>
          <a:xfrm>
            <a:off x="6895625" y="3283175"/>
            <a:ext cx="1130700" cy="69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85200C"/>
                </a:solidFill>
              </a:rPr>
              <a:t>Lower frequencies</a:t>
            </a:r>
            <a:endParaRPr>
              <a:solidFill>
                <a:srgbClr val="85200C"/>
              </a:solidFill>
            </a:endParaRPr>
          </a:p>
        </p:txBody>
      </p:sp>
      <p:sp>
        <p:nvSpPr>
          <p:cNvPr id="397" name="Shape 397"/>
          <p:cNvSpPr txBox="1"/>
          <p:nvPr/>
        </p:nvSpPr>
        <p:spPr>
          <a:xfrm>
            <a:off x="6819325" y="4802425"/>
            <a:ext cx="1130700" cy="696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85200C"/>
                </a:solidFill>
              </a:rPr>
              <a:t>Higher </a:t>
            </a:r>
            <a:r>
              <a:rPr lang="en-US">
                <a:solidFill>
                  <a:srgbClr val="85200C"/>
                </a:solidFill>
              </a:rPr>
              <a:t>frequencies</a:t>
            </a:r>
            <a:endParaRPr>
              <a:solidFill>
                <a:srgbClr val="85200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xEl>
                                              <p:pRg end="0" st="0"/>
                                            </p:txEl>
                                          </p:spTgt>
                                        </p:tgtEl>
                                        <p:attrNameLst>
                                          <p:attrName>style.visibility</p:attrName>
                                        </p:attrNameLst>
                                      </p:cBhvr>
                                      <p:to>
                                        <p:strVal val="visible"/>
                                      </p:to>
                                    </p:set>
                                    <p:animEffect filter="fade" transition="in">
                                      <p:cBhvr>
                                        <p:cTn dur="1"/>
                                        <p:tgtEl>
                                          <p:spTgt spid="3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xEl>
                                              <p:pRg end="1" st="1"/>
                                            </p:txEl>
                                          </p:spTgt>
                                        </p:tgtEl>
                                        <p:attrNameLst>
                                          <p:attrName>style.visibility</p:attrName>
                                        </p:attrNameLst>
                                      </p:cBhvr>
                                      <p:to>
                                        <p:strVal val="visible"/>
                                      </p:to>
                                    </p:set>
                                    <p:animEffect filter="fade" transition="in">
                                      <p:cBhvr>
                                        <p:cTn dur="1"/>
                                        <p:tgtEl>
                                          <p:spTgt spid="3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xEl>
                                              <p:pRg end="2" st="2"/>
                                            </p:txEl>
                                          </p:spTgt>
                                        </p:tgtEl>
                                        <p:attrNameLst>
                                          <p:attrName>style.visibility</p:attrName>
                                        </p:attrNameLst>
                                      </p:cBhvr>
                                      <p:to>
                                        <p:strVal val="visible"/>
                                      </p:to>
                                    </p:set>
                                    <p:animEffect filter="fade" transition="in">
                                      <p:cBhvr>
                                        <p:cTn dur="1"/>
                                        <p:tgtEl>
                                          <p:spTgt spid="3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Shape 402"/>
          <p:cNvSpPr txBox="1"/>
          <p:nvPr/>
        </p:nvSpPr>
        <p:spPr>
          <a:xfrm>
            <a:off x="6850325" y="1039075"/>
            <a:ext cx="5219400" cy="7359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This is precisely the trend for </a:t>
            </a:r>
            <a:r>
              <a:rPr b="1" lang="en-US" sz="1900"/>
              <a:t>nu</a:t>
            </a:r>
            <a:r>
              <a:rPr lang="en-US" sz="1900"/>
              <a:t> and </a:t>
            </a:r>
            <a:r>
              <a:rPr b="1" lang="en-US" sz="1900"/>
              <a:t>lambda </a:t>
            </a:r>
            <a:r>
              <a:rPr lang="en-US" sz="1900"/>
              <a:t>too. It’s the only way to result in multiplication result that is </a:t>
            </a:r>
            <a:r>
              <a:rPr lang="en-US" sz="1900">
                <a:solidFill>
                  <a:schemeClr val="dk1"/>
                </a:solidFill>
              </a:rPr>
              <a:t>a constant.</a:t>
            </a:r>
            <a:endParaRPr sz="1900"/>
          </a:p>
        </p:txBody>
      </p:sp>
      <p:sp>
        <p:nvSpPr>
          <p:cNvPr id="403" name="Shape 403"/>
          <p:cNvSpPr txBox="1"/>
          <p:nvPr/>
        </p:nvSpPr>
        <p:spPr>
          <a:xfrm>
            <a:off x="0" y="13675"/>
            <a:ext cx="12192000" cy="3957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274E13"/>
                </a:solidFill>
              </a:rPr>
              <a:t>Let’s experiment with multiplying</a:t>
            </a:r>
            <a:r>
              <a:rPr lang="en-US" sz="1900">
                <a:solidFill>
                  <a:srgbClr val="274E13"/>
                </a:solidFill>
              </a:rPr>
              <a:t> series of numbers for frequencies and wavelengths. </a:t>
            </a:r>
            <a:endParaRPr sz="1900">
              <a:solidFill>
                <a:srgbClr val="274E13"/>
              </a:solidFill>
            </a:endParaRPr>
          </a:p>
        </p:txBody>
      </p:sp>
      <p:sp>
        <p:nvSpPr>
          <p:cNvPr id="404" name="Shape 404"/>
          <p:cNvSpPr txBox="1"/>
          <p:nvPr/>
        </p:nvSpPr>
        <p:spPr>
          <a:xfrm>
            <a:off x="172426" y="1012275"/>
            <a:ext cx="3769500" cy="3831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Let’s look at some examples:</a:t>
            </a:r>
            <a:endParaRPr sz="1900"/>
          </a:p>
        </p:txBody>
      </p:sp>
      <p:sp>
        <p:nvSpPr>
          <p:cNvPr id="405" name="Shape 405"/>
          <p:cNvSpPr txBox="1"/>
          <p:nvPr/>
        </p:nvSpPr>
        <p:spPr>
          <a:xfrm>
            <a:off x="877433" y="1843367"/>
            <a:ext cx="1896000" cy="17172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1155CC"/>
                </a:solidFill>
              </a:rPr>
              <a:t>1 x 5 = 5</a:t>
            </a:r>
            <a:endParaRPr sz="1900">
              <a:solidFill>
                <a:srgbClr val="1155CC"/>
              </a:solidFill>
            </a:endParaRPr>
          </a:p>
          <a:p>
            <a:pPr indent="0" lvl="0" marL="0" rtl="0">
              <a:spcBef>
                <a:spcPts val="0"/>
              </a:spcBef>
              <a:spcAft>
                <a:spcPts val="0"/>
              </a:spcAft>
              <a:buNone/>
            </a:pPr>
            <a:r>
              <a:rPr lang="en-US" sz="1900">
                <a:solidFill>
                  <a:srgbClr val="1155CC"/>
                </a:solidFill>
              </a:rPr>
              <a:t>2 x 6 = 12</a:t>
            </a:r>
            <a:endParaRPr sz="1900">
              <a:solidFill>
                <a:srgbClr val="1155CC"/>
              </a:solidFill>
            </a:endParaRPr>
          </a:p>
          <a:p>
            <a:pPr indent="0" lvl="0" marL="0" rtl="0">
              <a:spcBef>
                <a:spcPts val="0"/>
              </a:spcBef>
              <a:spcAft>
                <a:spcPts val="0"/>
              </a:spcAft>
              <a:buNone/>
            </a:pPr>
            <a:r>
              <a:rPr lang="en-US" sz="1900">
                <a:solidFill>
                  <a:srgbClr val="1155CC"/>
                </a:solidFill>
              </a:rPr>
              <a:t>3 x 7 = 21</a:t>
            </a:r>
            <a:endParaRPr sz="1900">
              <a:solidFill>
                <a:srgbClr val="1155CC"/>
              </a:solidFill>
            </a:endParaRPr>
          </a:p>
          <a:p>
            <a:pPr indent="0" lvl="0" marL="0" rtl="0">
              <a:spcBef>
                <a:spcPts val="0"/>
              </a:spcBef>
              <a:spcAft>
                <a:spcPts val="0"/>
              </a:spcAft>
              <a:buNone/>
            </a:pPr>
            <a:r>
              <a:rPr lang="en-US" sz="1900">
                <a:solidFill>
                  <a:srgbClr val="1155CC"/>
                </a:solidFill>
              </a:rPr>
              <a:t>4 x 8 = 28, etc.</a:t>
            </a:r>
            <a:endParaRPr sz="1900">
              <a:solidFill>
                <a:srgbClr val="1155CC"/>
              </a:solidFill>
            </a:endParaRPr>
          </a:p>
        </p:txBody>
      </p:sp>
      <p:sp>
        <p:nvSpPr>
          <p:cNvPr id="406" name="Shape 406"/>
          <p:cNvSpPr txBox="1"/>
          <p:nvPr/>
        </p:nvSpPr>
        <p:spPr>
          <a:xfrm>
            <a:off x="4186900" y="1986067"/>
            <a:ext cx="1896000" cy="14475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1155CC"/>
                </a:solidFill>
              </a:rPr>
              <a:t>10 x 5 = 50</a:t>
            </a:r>
            <a:endParaRPr sz="1900">
              <a:solidFill>
                <a:srgbClr val="1155CC"/>
              </a:solidFill>
            </a:endParaRPr>
          </a:p>
          <a:p>
            <a:pPr indent="0" lvl="0" marL="0" rtl="0">
              <a:spcBef>
                <a:spcPts val="0"/>
              </a:spcBef>
              <a:spcAft>
                <a:spcPts val="0"/>
              </a:spcAft>
              <a:buNone/>
            </a:pPr>
            <a:r>
              <a:rPr lang="en-US" sz="1900">
                <a:solidFill>
                  <a:srgbClr val="1155CC"/>
                </a:solidFill>
              </a:rPr>
              <a:t>9 x 4 = 36</a:t>
            </a:r>
            <a:endParaRPr sz="1900">
              <a:solidFill>
                <a:srgbClr val="1155CC"/>
              </a:solidFill>
            </a:endParaRPr>
          </a:p>
          <a:p>
            <a:pPr indent="0" lvl="0" marL="0" rtl="0">
              <a:spcBef>
                <a:spcPts val="0"/>
              </a:spcBef>
              <a:spcAft>
                <a:spcPts val="0"/>
              </a:spcAft>
              <a:buNone/>
            </a:pPr>
            <a:r>
              <a:rPr lang="en-US" sz="1900">
                <a:solidFill>
                  <a:srgbClr val="1155CC"/>
                </a:solidFill>
              </a:rPr>
              <a:t>8 x 3 = 24</a:t>
            </a:r>
            <a:endParaRPr sz="1900">
              <a:solidFill>
                <a:srgbClr val="1155CC"/>
              </a:solidFill>
            </a:endParaRPr>
          </a:p>
          <a:p>
            <a:pPr indent="0" lvl="0" marL="0" rtl="0">
              <a:spcBef>
                <a:spcPts val="0"/>
              </a:spcBef>
              <a:spcAft>
                <a:spcPts val="0"/>
              </a:spcAft>
              <a:buNone/>
            </a:pPr>
            <a:r>
              <a:rPr lang="en-US" sz="1900">
                <a:solidFill>
                  <a:srgbClr val="1155CC"/>
                </a:solidFill>
              </a:rPr>
              <a:t>7 x 2 = 14, etc.</a:t>
            </a:r>
            <a:endParaRPr sz="1900">
              <a:solidFill>
                <a:srgbClr val="1155CC"/>
              </a:solidFill>
            </a:endParaRPr>
          </a:p>
        </p:txBody>
      </p:sp>
      <p:sp>
        <p:nvSpPr>
          <p:cNvPr id="407" name="Shape 407"/>
          <p:cNvSpPr txBox="1"/>
          <p:nvPr/>
        </p:nvSpPr>
        <p:spPr>
          <a:xfrm>
            <a:off x="149925" y="1392225"/>
            <a:ext cx="3814500" cy="3327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200">
                <a:solidFill>
                  <a:srgbClr val="E06666"/>
                </a:solidFill>
              </a:rPr>
              <a:t>Both trends are increasing numbers. What is then the trend of the results, increasing or decreasing?</a:t>
            </a:r>
            <a:endParaRPr sz="1200">
              <a:solidFill>
                <a:srgbClr val="E06666"/>
              </a:solidFill>
            </a:endParaRPr>
          </a:p>
        </p:txBody>
      </p:sp>
      <p:sp>
        <p:nvSpPr>
          <p:cNvPr id="408" name="Shape 408"/>
          <p:cNvSpPr txBox="1"/>
          <p:nvPr/>
        </p:nvSpPr>
        <p:spPr>
          <a:xfrm>
            <a:off x="4110825" y="1405273"/>
            <a:ext cx="2896800" cy="6885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200">
                <a:solidFill>
                  <a:srgbClr val="1155CC"/>
                </a:solidFill>
              </a:rPr>
              <a:t>Both trends are decreasing numbers. What is then the trend of the multiplication result?</a:t>
            </a:r>
            <a:endParaRPr sz="1200">
              <a:solidFill>
                <a:srgbClr val="1155CC"/>
              </a:solidFill>
            </a:endParaRPr>
          </a:p>
        </p:txBody>
      </p:sp>
      <p:sp>
        <p:nvSpPr>
          <p:cNvPr id="409" name="Shape 409"/>
          <p:cNvSpPr txBox="1"/>
          <p:nvPr/>
        </p:nvSpPr>
        <p:spPr>
          <a:xfrm>
            <a:off x="498100" y="4497867"/>
            <a:ext cx="3469200" cy="22089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9 x 9 = 81</a:t>
            </a:r>
            <a:endParaRPr sz="1900"/>
          </a:p>
          <a:p>
            <a:pPr indent="0" lvl="0" marL="0" rtl="0">
              <a:spcBef>
                <a:spcPts val="0"/>
              </a:spcBef>
              <a:spcAft>
                <a:spcPts val="0"/>
              </a:spcAft>
              <a:buNone/>
            </a:pPr>
            <a:r>
              <a:rPr lang="en-US" sz="1900"/>
              <a:t>8 x 10.125 = 81</a:t>
            </a:r>
            <a:endParaRPr sz="1900"/>
          </a:p>
          <a:p>
            <a:pPr indent="0" lvl="0" marL="0" rtl="0">
              <a:spcBef>
                <a:spcPts val="0"/>
              </a:spcBef>
              <a:spcAft>
                <a:spcPts val="0"/>
              </a:spcAft>
              <a:buNone/>
            </a:pPr>
            <a:r>
              <a:rPr lang="en-US" sz="1900"/>
              <a:t>7 x 11.57 = 81</a:t>
            </a:r>
            <a:endParaRPr sz="1900"/>
          </a:p>
          <a:p>
            <a:pPr indent="0" lvl="0" marL="0" rtl="0">
              <a:spcBef>
                <a:spcPts val="0"/>
              </a:spcBef>
              <a:spcAft>
                <a:spcPts val="0"/>
              </a:spcAft>
              <a:buNone/>
            </a:pPr>
            <a:r>
              <a:rPr lang="en-US" sz="1900"/>
              <a:t>6 x 13.5 = 81</a:t>
            </a:r>
            <a:endParaRPr sz="1900"/>
          </a:p>
        </p:txBody>
      </p:sp>
      <p:sp>
        <p:nvSpPr>
          <p:cNvPr id="410" name="Shape 410"/>
          <p:cNvSpPr txBox="1"/>
          <p:nvPr/>
        </p:nvSpPr>
        <p:spPr>
          <a:xfrm>
            <a:off x="2442900" y="4765200"/>
            <a:ext cx="4255200" cy="6885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B45F06"/>
                </a:solidFill>
              </a:rPr>
              <a:t>If the first number is decreasing, then the second number has to increase to continue to get 81.</a:t>
            </a:r>
            <a:endParaRPr sz="1900">
              <a:solidFill>
                <a:srgbClr val="B45F06"/>
              </a:solidFill>
            </a:endParaRPr>
          </a:p>
        </p:txBody>
      </p:sp>
      <p:sp>
        <p:nvSpPr>
          <p:cNvPr id="411" name="Shape 411"/>
          <p:cNvSpPr/>
          <p:nvPr/>
        </p:nvSpPr>
        <p:spPr>
          <a:xfrm rot="10800000">
            <a:off x="748850" y="1998278"/>
            <a:ext cx="211500" cy="1154700"/>
          </a:xfrm>
          <a:prstGeom prst="upArrow">
            <a:avLst>
              <a:gd fmla="val 50000" name="adj1"/>
              <a:gd fmla="val 50000" name="adj2"/>
            </a:avLst>
          </a:prstGeom>
          <a:solidFill>
            <a:srgbClr val="E0666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12" name="Shape 412"/>
          <p:cNvSpPr/>
          <p:nvPr/>
        </p:nvSpPr>
        <p:spPr>
          <a:xfrm rot="10800000">
            <a:off x="1332767" y="3204867"/>
            <a:ext cx="211500" cy="887700"/>
          </a:xfrm>
          <a:prstGeom prst="upArrow">
            <a:avLst>
              <a:gd fmla="val 50000" name="adj1"/>
              <a:gd fmla="val 50000" name="adj2"/>
            </a:avLst>
          </a:prstGeom>
          <a:solidFill>
            <a:srgbClr val="E0666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13" name="Shape 413"/>
          <p:cNvSpPr/>
          <p:nvPr/>
        </p:nvSpPr>
        <p:spPr>
          <a:xfrm>
            <a:off x="4687167" y="3266767"/>
            <a:ext cx="211500" cy="887700"/>
          </a:xfrm>
          <a:prstGeom prst="upArrow">
            <a:avLst>
              <a:gd fmla="val 50000" name="adj1"/>
              <a:gd fmla="val 50000" name="adj2"/>
            </a:avLst>
          </a:prstGeom>
          <a:solidFill>
            <a:srgbClr val="3D85C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14" name="Shape 414"/>
          <p:cNvSpPr/>
          <p:nvPr/>
        </p:nvSpPr>
        <p:spPr>
          <a:xfrm>
            <a:off x="4023730" y="2134685"/>
            <a:ext cx="211500" cy="1105200"/>
          </a:xfrm>
          <a:prstGeom prst="upArrow">
            <a:avLst>
              <a:gd fmla="val 50000" name="adj1"/>
              <a:gd fmla="val 50000" name="adj2"/>
            </a:avLst>
          </a:prstGeom>
          <a:solidFill>
            <a:srgbClr val="3D85C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15" name="Shape 415"/>
          <p:cNvSpPr/>
          <p:nvPr/>
        </p:nvSpPr>
        <p:spPr>
          <a:xfrm rot="10800000">
            <a:off x="960350" y="5819050"/>
            <a:ext cx="211500" cy="887700"/>
          </a:xfrm>
          <a:prstGeom prst="upArrow">
            <a:avLst>
              <a:gd fmla="val 50000" name="adj1"/>
              <a:gd fmla="val 50000" name="adj2"/>
            </a:avLst>
          </a:prstGeom>
          <a:solidFill>
            <a:srgbClr val="E0666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16" name="Shape 416"/>
          <p:cNvSpPr/>
          <p:nvPr/>
        </p:nvSpPr>
        <p:spPr>
          <a:xfrm>
            <a:off x="656383" y="5818950"/>
            <a:ext cx="211500" cy="887700"/>
          </a:xfrm>
          <a:prstGeom prst="upArrow">
            <a:avLst>
              <a:gd fmla="val 50000" name="adj1"/>
              <a:gd fmla="val 50000" name="adj2"/>
            </a:avLst>
          </a:prstGeom>
          <a:solidFill>
            <a:srgbClr val="3D85C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17" name="Shape 417"/>
          <p:cNvSpPr/>
          <p:nvPr/>
        </p:nvSpPr>
        <p:spPr>
          <a:xfrm rot="10800000">
            <a:off x="1799033" y="3204867"/>
            <a:ext cx="211500" cy="887700"/>
          </a:xfrm>
          <a:prstGeom prst="upArrow">
            <a:avLst>
              <a:gd fmla="val 50000" name="adj1"/>
              <a:gd fmla="val 50000" name="adj2"/>
            </a:avLst>
          </a:prstGeom>
          <a:solidFill>
            <a:srgbClr val="E0666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18" name="Shape 418"/>
          <p:cNvSpPr/>
          <p:nvPr/>
        </p:nvSpPr>
        <p:spPr>
          <a:xfrm>
            <a:off x="5132400" y="3266767"/>
            <a:ext cx="211500" cy="887700"/>
          </a:xfrm>
          <a:prstGeom prst="upArrow">
            <a:avLst>
              <a:gd fmla="val 50000" name="adj1"/>
              <a:gd fmla="val 50000" name="adj2"/>
            </a:avLst>
          </a:prstGeom>
          <a:solidFill>
            <a:srgbClr val="3D85C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19" name="Shape 419"/>
          <p:cNvSpPr/>
          <p:nvPr/>
        </p:nvSpPr>
        <p:spPr>
          <a:xfrm>
            <a:off x="1663433" y="6126667"/>
            <a:ext cx="288000" cy="272400"/>
          </a:xfrm>
          <a:prstGeom prst="ellipse">
            <a:avLst/>
          </a:prstGeom>
          <a:solidFill>
            <a:srgbClr val="B45F0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20" name="Shape 420"/>
          <p:cNvSpPr txBox="1"/>
          <p:nvPr/>
        </p:nvSpPr>
        <p:spPr>
          <a:xfrm>
            <a:off x="1951432" y="5957775"/>
            <a:ext cx="2061300" cy="3327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B45F06"/>
                </a:solidFill>
              </a:rPr>
              <a:t>Stays  constant</a:t>
            </a:r>
            <a:endParaRPr sz="1900">
              <a:solidFill>
                <a:srgbClr val="B45F06"/>
              </a:solidFill>
            </a:endParaRPr>
          </a:p>
        </p:txBody>
      </p:sp>
      <p:sp>
        <p:nvSpPr>
          <p:cNvPr id="421" name="Shape 421"/>
          <p:cNvSpPr txBox="1"/>
          <p:nvPr/>
        </p:nvSpPr>
        <p:spPr>
          <a:xfrm>
            <a:off x="312625" y="4102120"/>
            <a:ext cx="6172500" cy="3957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200">
                <a:solidFill>
                  <a:srgbClr val="783F04"/>
                </a:solidFill>
              </a:rPr>
              <a:t>Opposites multiplied: one increases the other decreases, what is the trend of the </a:t>
            </a:r>
            <a:r>
              <a:rPr lang="en-US" sz="1200">
                <a:solidFill>
                  <a:srgbClr val="783F04"/>
                </a:solidFill>
              </a:rPr>
              <a:t>multiplication</a:t>
            </a:r>
            <a:r>
              <a:rPr lang="en-US" sz="1200">
                <a:solidFill>
                  <a:srgbClr val="783F04"/>
                </a:solidFill>
              </a:rPr>
              <a:t> result this time?</a:t>
            </a:r>
            <a:endParaRPr sz="1200">
              <a:solidFill>
                <a:srgbClr val="783F04"/>
              </a:solidFill>
            </a:endParaRPr>
          </a:p>
        </p:txBody>
      </p:sp>
      <p:pic>
        <p:nvPicPr>
          <p:cNvPr id="422" name="Shape 422"/>
          <p:cNvPicPr preferRelativeResize="0"/>
          <p:nvPr/>
        </p:nvPicPr>
        <p:blipFill>
          <a:blip r:embed="rId3">
            <a:alphaModFix/>
          </a:blip>
          <a:stretch>
            <a:fillRect/>
          </a:stretch>
        </p:blipFill>
        <p:spPr>
          <a:xfrm>
            <a:off x="8481842" y="2046700"/>
            <a:ext cx="482633" cy="580667"/>
          </a:xfrm>
          <a:prstGeom prst="rect">
            <a:avLst/>
          </a:prstGeom>
          <a:noFill/>
          <a:ln>
            <a:noFill/>
          </a:ln>
        </p:spPr>
      </p:pic>
      <p:pic>
        <p:nvPicPr>
          <p:cNvPr id="423" name="Shape 423"/>
          <p:cNvPicPr preferRelativeResize="0"/>
          <p:nvPr/>
        </p:nvPicPr>
        <p:blipFill>
          <a:blip r:embed="rId4">
            <a:alphaModFix/>
          </a:blip>
          <a:stretch>
            <a:fillRect/>
          </a:stretch>
        </p:blipFill>
        <p:spPr>
          <a:xfrm>
            <a:off x="9671942" y="1998267"/>
            <a:ext cx="414502" cy="688400"/>
          </a:xfrm>
          <a:prstGeom prst="rect">
            <a:avLst/>
          </a:prstGeom>
          <a:noFill/>
          <a:ln>
            <a:noFill/>
          </a:ln>
        </p:spPr>
      </p:pic>
      <p:sp>
        <p:nvSpPr>
          <p:cNvPr id="424" name="Shape 424"/>
          <p:cNvSpPr txBox="1"/>
          <p:nvPr/>
        </p:nvSpPr>
        <p:spPr>
          <a:xfrm>
            <a:off x="84675" y="409375"/>
            <a:ext cx="10818600" cy="62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solidFill>
                  <a:srgbClr val="274E13"/>
                </a:solidFill>
              </a:rPr>
              <a:t>Make the series increase, then decrease, examine the multiplication results. </a:t>
            </a:r>
            <a:endParaRPr>
              <a:solidFill>
                <a:srgbClr val="274E13"/>
              </a:solidFill>
            </a:endParaRPr>
          </a:p>
          <a:p>
            <a:pPr indent="0" lvl="0" marL="0">
              <a:spcBef>
                <a:spcPts val="0"/>
              </a:spcBef>
              <a:spcAft>
                <a:spcPts val="0"/>
              </a:spcAft>
              <a:buClr>
                <a:schemeClr val="dk1"/>
              </a:buClr>
              <a:buSzPts val="1100"/>
              <a:buFont typeface="Arial"/>
              <a:buNone/>
            </a:pPr>
            <a:r>
              <a:rPr lang="en-US">
                <a:solidFill>
                  <a:srgbClr val="274E13"/>
                </a:solidFill>
              </a:rPr>
              <a:t>Draw arrows to show the increasing/decreasing trends, have the tip of the arrow point to the largest numbers.</a:t>
            </a:r>
            <a:endParaRPr/>
          </a:p>
        </p:txBody>
      </p:sp>
      <p:sp>
        <p:nvSpPr>
          <p:cNvPr id="425" name="Shape 425"/>
          <p:cNvSpPr txBox="1"/>
          <p:nvPr/>
        </p:nvSpPr>
        <p:spPr>
          <a:xfrm>
            <a:off x="2050825" y="3266775"/>
            <a:ext cx="1439400" cy="62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200">
                <a:solidFill>
                  <a:srgbClr val="E06666"/>
                </a:solidFill>
              </a:rPr>
              <a:t>Results have an increasing trend in the direction of the arrow.</a:t>
            </a:r>
            <a:endParaRPr/>
          </a:p>
        </p:txBody>
      </p:sp>
      <p:sp>
        <p:nvSpPr>
          <p:cNvPr id="426" name="Shape 426"/>
          <p:cNvSpPr txBox="1"/>
          <p:nvPr/>
        </p:nvSpPr>
        <p:spPr>
          <a:xfrm>
            <a:off x="5343900" y="3420225"/>
            <a:ext cx="1815000" cy="580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200">
                <a:solidFill>
                  <a:srgbClr val="1155CC"/>
                </a:solidFill>
              </a:rPr>
              <a:t>Results have a decreasing trend in the direction of the arrow.</a:t>
            </a:r>
            <a:endParaRPr/>
          </a:p>
        </p:txBody>
      </p:sp>
      <p:cxnSp>
        <p:nvCxnSpPr>
          <p:cNvPr id="427" name="Shape 427"/>
          <p:cNvCxnSpPr/>
          <p:nvPr/>
        </p:nvCxnSpPr>
        <p:spPr>
          <a:xfrm flipH="1" rot="10800000">
            <a:off x="3838225" y="1918975"/>
            <a:ext cx="3019800" cy="4402800"/>
          </a:xfrm>
          <a:prstGeom prst="straightConnector1">
            <a:avLst/>
          </a:prstGeom>
          <a:noFill/>
          <a:ln cap="flat" cmpd="sng" w="9525">
            <a:solidFill>
              <a:schemeClr val="dk2"/>
            </a:solidFill>
            <a:prstDash val="solid"/>
            <a:round/>
            <a:headEnd len="med" w="med" type="none"/>
            <a:tailEnd len="med" w="med" type="triangle"/>
          </a:ln>
        </p:spPr>
      </p:cxnSp>
      <p:sp>
        <p:nvSpPr>
          <p:cNvPr id="428" name="Shape 428"/>
          <p:cNvSpPr txBox="1"/>
          <p:nvPr/>
        </p:nvSpPr>
        <p:spPr>
          <a:xfrm>
            <a:off x="8071550" y="2850450"/>
            <a:ext cx="3814500" cy="88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E06666"/>
                </a:solidFill>
              </a:rPr>
              <a:t>If nu and lambda were </a:t>
            </a:r>
            <a:r>
              <a:rPr b="1" lang="en-US">
                <a:solidFill>
                  <a:srgbClr val="E06666"/>
                </a:solidFill>
              </a:rPr>
              <a:t>both increasing </a:t>
            </a:r>
            <a:r>
              <a:rPr lang="en-US">
                <a:solidFill>
                  <a:srgbClr val="E06666"/>
                </a:solidFill>
              </a:rPr>
              <a:t>(see red arrows)</a:t>
            </a:r>
            <a:r>
              <a:rPr lang="en-US">
                <a:solidFill>
                  <a:srgbClr val="E06666"/>
                </a:solidFill>
              </a:rPr>
              <a:t>, then their product, i.e. the speed of light, would be increasingly higher, but </a:t>
            </a:r>
            <a:r>
              <a:rPr b="1" lang="en-US">
                <a:solidFill>
                  <a:srgbClr val="E06666"/>
                </a:solidFill>
              </a:rPr>
              <a:t>we know that the speed of light is constant</a:t>
            </a:r>
            <a:r>
              <a:rPr lang="en-US">
                <a:solidFill>
                  <a:srgbClr val="E06666"/>
                </a:solidFill>
              </a:rPr>
              <a:t>.</a:t>
            </a:r>
            <a:endParaRPr>
              <a:solidFill>
                <a:srgbClr val="E06666"/>
              </a:solidFill>
            </a:endParaRPr>
          </a:p>
        </p:txBody>
      </p:sp>
      <p:sp>
        <p:nvSpPr>
          <p:cNvPr id="429" name="Shape 429"/>
          <p:cNvSpPr txBox="1"/>
          <p:nvPr/>
        </p:nvSpPr>
        <p:spPr>
          <a:xfrm>
            <a:off x="8139300" y="4001025"/>
            <a:ext cx="3814500" cy="887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1155CC"/>
                </a:solidFill>
              </a:rPr>
              <a:t>If nu and lambda were</a:t>
            </a:r>
            <a:r>
              <a:rPr b="1" lang="en-US">
                <a:solidFill>
                  <a:srgbClr val="1155CC"/>
                </a:solidFill>
              </a:rPr>
              <a:t> both decreasing </a:t>
            </a:r>
            <a:r>
              <a:rPr lang="en-US">
                <a:solidFill>
                  <a:srgbClr val="1155CC"/>
                </a:solidFill>
              </a:rPr>
              <a:t>(see blue arrows)</a:t>
            </a:r>
            <a:r>
              <a:rPr lang="en-US">
                <a:solidFill>
                  <a:srgbClr val="1155CC"/>
                </a:solidFill>
              </a:rPr>
              <a:t>, then their product, i.e. the speed of light, would be decreasing too, but we know that </a:t>
            </a:r>
            <a:r>
              <a:rPr b="1" lang="en-US">
                <a:solidFill>
                  <a:srgbClr val="1155CC"/>
                </a:solidFill>
              </a:rPr>
              <a:t>the speed of light is constant</a:t>
            </a:r>
            <a:r>
              <a:rPr lang="en-US">
                <a:solidFill>
                  <a:srgbClr val="1155CC"/>
                </a:solidFill>
              </a:rPr>
              <a:t>.</a:t>
            </a:r>
            <a:endParaRPr>
              <a:solidFill>
                <a:srgbClr val="1155CC"/>
              </a:solidFill>
            </a:endParaRPr>
          </a:p>
        </p:txBody>
      </p:sp>
      <p:sp>
        <p:nvSpPr>
          <p:cNvPr id="430" name="Shape 430"/>
          <p:cNvSpPr txBox="1"/>
          <p:nvPr/>
        </p:nvSpPr>
        <p:spPr>
          <a:xfrm>
            <a:off x="7285100" y="5291725"/>
            <a:ext cx="3814500" cy="1154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The quickest way to remember the correct trend is: frequency (nu) and wavelength (lambda) have opposite trends, when one increases the other </a:t>
            </a:r>
            <a:r>
              <a:rPr lang="en-US"/>
              <a:t>decreases, and their product (multiplication) is always the same.</a:t>
            </a:r>
            <a:endParaRPr/>
          </a:p>
        </p:txBody>
      </p:sp>
      <p:cxnSp>
        <p:nvCxnSpPr>
          <p:cNvPr id="431" name="Shape 431"/>
          <p:cNvCxnSpPr/>
          <p:nvPr/>
        </p:nvCxnSpPr>
        <p:spPr>
          <a:xfrm flipH="1">
            <a:off x="2050850" y="3294300"/>
            <a:ext cx="6020700" cy="496800"/>
          </a:xfrm>
          <a:prstGeom prst="straightConnector1">
            <a:avLst/>
          </a:prstGeom>
          <a:noFill/>
          <a:ln cap="flat" cmpd="sng" w="9525">
            <a:solidFill>
              <a:srgbClr val="FF0000"/>
            </a:solidFill>
            <a:prstDash val="solid"/>
            <a:round/>
            <a:headEnd len="med" w="med" type="none"/>
            <a:tailEnd len="med" w="med" type="triangle"/>
          </a:ln>
        </p:spPr>
      </p:cxnSp>
      <p:cxnSp>
        <p:nvCxnSpPr>
          <p:cNvPr id="432" name="Shape 432"/>
          <p:cNvCxnSpPr>
            <a:endCxn id="426" idx="2"/>
          </p:cNvCxnSpPr>
          <p:nvPr/>
        </p:nvCxnSpPr>
        <p:spPr>
          <a:xfrm rot="10800000">
            <a:off x="6251400" y="4001025"/>
            <a:ext cx="1980000" cy="740400"/>
          </a:xfrm>
          <a:prstGeom prst="straightConnector1">
            <a:avLst/>
          </a:prstGeom>
          <a:noFill/>
          <a:ln cap="flat" cmpd="sng" w="9525">
            <a:solidFill>
              <a:srgbClr val="0000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animEffect filter="fade" transition="in">
                                      <p:cBhvr>
                                        <p:cTn dur="1000"/>
                                        <p:tgtEl>
                                          <p:spTgt spid="4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1" st="1"/>
                                            </p:txEl>
                                          </p:spTgt>
                                        </p:tgtEl>
                                        <p:attrNameLst>
                                          <p:attrName>style.visibility</p:attrName>
                                        </p:attrNameLst>
                                      </p:cBhvr>
                                      <p:to>
                                        <p:strVal val="visible"/>
                                      </p:to>
                                    </p:set>
                                    <p:animEffect filter="fade" transition="in">
                                      <p:cBhvr>
                                        <p:cTn dur="1000"/>
                                        <p:tgtEl>
                                          <p:spTgt spid="4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Shape 437"/>
          <p:cNvSpPr txBox="1"/>
          <p:nvPr/>
        </p:nvSpPr>
        <p:spPr>
          <a:xfrm>
            <a:off x="207250" y="160150"/>
            <a:ext cx="5341200" cy="49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t>You Will Need Pen and Paper...</a:t>
            </a:r>
            <a:endParaRPr b="1"/>
          </a:p>
        </p:txBody>
      </p:sp>
      <p:sp>
        <p:nvSpPr>
          <p:cNvPr id="438" name="Shape 438"/>
          <p:cNvSpPr txBox="1"/>
          <p:nvPr/>
        </p:nvSpPr>
        <p:spPr>
          <a:xfrm>
            <a:off x="216675" y="546375"/>
            <a:ext cx="2901300" cy="1026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Read the questions before watching the video and write down the answers.</a:t>
            </a:r>
            <a:endParaRPr/>
          </a:p>
        </p:txBody>
      </p:sp>
      <p:sp>
        <p:nvSpPr>
          <p:cNvPr id="439" name="Shape 439"/>
          <p:cNvSpPr txBox="1"/>
          <p:nvPr/>
        </p:nvSpPr>
        <p:spPr>
          <a:xfrm>
            <a:off x="292025" y="1573200"/>
            <a:ext cx="2383200" cy="49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(4:40 minutes)</a:t>
            </a:r>
            <a:endParaRPr/>
          </a:p>
        </p:txBody>
      </p:sp>
      <p:sp>
        <p:nvSpPr>
          <p:cNvPr descr="We are so used to some things that we stopped wondering about them. Like light. What is light? Some kind of wavy thing, right? Kind of.   Short bonus video for the people waiting for new stuff.   Music by:   https://soundcloud.com/epicmountain/light https://epicmountainmusic.bandcamp.com/track/light www.epic-mountain.com  Our Patreon: https://www.patreon.com/Kurzgesagt?ty=h  Visit us on reddit/facebook/twitter. You know. Social media stuff.  https://www.reddit.com/r/kurzgesagt http://kurzgesagt.org https://www.facebook.com/Kurzgesagt https://twitter.com/Kurz_Gesagt  THANKS A LOT TO OUR LOVELY PATRONS FOR SUPPORTING US:  Phiroze Dalal, T0T0S, Ryan OHoro, Kay Brinkmann, A La Mode, Marcelo Fernandes de Souza Filho, Vince, Thomas Shiels, Tom Wardrop, Shawn Marincas, Pontus Attåsen, Paul, Horacio Medina, Jim Yang, Arnav Guleria, Clemens, Robert McKone, Tahseen Mushtaque, Todd Binkley, Jochen, Vahur S, Matthew von der Ahe, Thomas Russell, Erick, Vivek Kotecha, Nils Caspar, Holger Fassel, Artur Szczypta, Jeff Fellows, Daniel Duffee, Konstantin Shabashov, Jackson R Hanna, Tim drake, Pascal de Reuck, Mike Galles, ByeongWook Lee, Guus Ketelings, Franko Papić, Thalia, Narat Suchartsunthorn, Lorenz Zahn, Brian Aparicio, Jörg Vogelsang, Rashed Ali, Darwin Ranzone, Tyler Thornton, Bernat Unanue, David Pfister, Ash Patel, Han Saini, Ute Moll, Vrm Vee Are Em, Ioanna Bischinioti, Jenny Zhou, Vince Babbra, Dan Cortes, Matt K  What is light?  Help us caption &amp; translate this video!  http://www.youtube.com/timedtext_cs_panel?c=UCsXVk37bltHxD1rDPwtNM8Q&amp;tab=2" id="440" name="Shape 440" title="What Is Light?">
            <a:hlinkClick r:id="rId3"/>
          </p:cNvPr>
          <p:cNvSpPr/>
          <p:nvPr/>
        </p:nvSpPr>
        <p:spPr>
          <a:xfrm>
            <a:off x="4314500" y="0"/>
            <a:ext cx="7877500" cy="5908125"/>
          </a:xfrm>
          <a:prstGeom prst="rect">
            <a:avLst/>
          </a:prstGeom>
          <a:blipFill>
            <a:blip r:embed="rId4">
              <a:alphaModFix/>
            </a:blip>
            <a:stretch>
              <a:fillRect/>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Shape 445"/>
          <p:cNvSpPr txBox="1"/>
          <p:nvPr/>
        </p:nvSpPr>
        <p:spPr>
          <a:xfrm>
            <a:off x="188125" y="482050"/>
            <a:ext cx="4741200" cy="790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Before you continue to the next slide, makes sure you review a bit of Math from the previous volume: isolating a variable.</a:t>
            </a:r>
            <a:endParaRPr/>
          </a:p>
        </p:txBody>
      </p:sp>
      <p:pic>
        <p:nvPicPr>
          <p:cNvPr id="446" name="Shape 446"/>
          <p:cNvPicPr preferRelativeResize="0"/>
          <p:nvPr/>
        </p:nvPicPr>
        <p:blipFill>
          <a:blip r:embed="rId3">
            <a:alphaModFix/>
          </a:blip>
          <a:stretch>
            <a:fillRect/>
          </a:stretch>
        </p:blipFill>
        <p:spPr>
          <a:xfrm>
            <a:off x="2455325" y="1272250"/>
            <a:ext cx="9399276" cy="5329850"/>
          </a:xfrm>
          <a:prstGeom prst="rect">
            <a:avLst/>
          </a:prstGeom>
          <a:noFill/>
          <a:ln>
            <a:noFill/>
          </a:ln>
        </p:spPr>
      </p:pic>
      <p:sp>
        <p:nvSpPr>
          <p:cNvPr id="447" name="Shape 447"/>
          <p:cNvSpPr txBox="1"/>
          <p:nvPr/>
        </p:nvSpPr>
        <p:spPr>
          <a:xfrm>
            <a:off x="84675" y="37625"/>
            <a:ext cx="4713000" cy="31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t>MATH REVIEW:</a:t>
            </a:r>
            <a:endParaRPr b="1"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pic>
        <p:nvPicPr>
          <p:cNvPr id="452" name="Shape 452"/>
          <p:cNvPicPr preferRelativeResize="0"/>
          <p:nvPr/>
        </p:nvPicPr>
        <p:blipFill>
          <a:blip r:embed="rId3">
            <a:alphaModFix/>
          </a:blip>
          <a:stretch>
            <a:fillRect/>
          </a:stretch>
        </p:blipFill>
        <p:spPr>
          <a:xfrm>
            <a:off x="7366426" y="1398210"/>
            <a:ext cx="4231700" cy="1641167"/>
          </a:xfrm>
          <a:prstGeom prst="rect">
            <a:avLst/>
          </a:prstGeom>
          <a:noFill/>
          <a:ln>
            <a:noFill/>
          </a:ln>
        </p:spPr>
      </p:pic>
      <p:pic>
        <p:nvPicPr>
          <p:cNvPr descr="wavemovingright.gif" id="453" name="Shape 453"/>
          <p:cNvPicPr preferRelativeResize="0"/>
          <p:nvPr/>
        </p:nvPicPr>
        <p:blipFill>
          <a:blip r:embed="rId4">
            <a:alphaModFix/>
          </a:blip>
          <a:stretch>
            <a:fillRect/>
          </a:stretch>
        </p:blipFill>
        <p:spPr>
          <a:xfrm>
            <a:off x="1352933" y="2543000"/>
            <a:ext cx="6350000" cy="3810000"/>
          </a:xfrm>
          <a:prstGeom prst="rect">
            <a:avLst/>
          </a:prstGeom>
          <a:noFill/>
          <a:ln>
            <a:noFill/>
          </a:ln>
        </p:spPr>
      </p:pic>
      <p:pic>
        <p:nvPicPr>
          <p:cNvPr id="454" name="Shape 454"/>
          <p:cNvPicPr preferRelativeResize="0"/>
          <p:nvPr/>
        </p:nvPicPr>
        <p:blipFill>
          <a:blip r:embed="rId5">
            <a:alphaModFix amt="88000"/>
          </a:blip>
          <a:stretch>
            <a:fillRect/>
          </a:stretch>
        </p:blipFill>
        <p:spPr>
          <a:xfrm>
            <a:off x="1352933" y="2543000"/>
            <a:ext cx="6350000" cy="3809999"/>
          </a:xfrm>
          <a:prstGeom prst="rect">
            <a:avLst/>
          </a:prstGeom>
          <a:noFill/>
          <a:ln>
            <a:noFill/>
          </a:ln>
        </p:spPr>
      </p:pic>
      <p:sp>
        <p:nvSpPr>
          <p:cNvPr id="455" name="Shape 455"/>
          <p:cNvSpPr txBox="1"/>
          <p:nvPr/>
        </p:nvSpPr>
        <p:spPr>
          <a:xfrm>
            <a:off x="10186133" y="897567"/>
            <a:ext cx="1805100" cy="776400"/>
          </a:xfrm>
          <a:prstGeom prst="rect">
            <a:avLst/>
          </a:prstGeom>
          <a:noFill/>
          <a:ln>
            <a:noFill/>
          </a:ln>
        </p:spPr>
        <p:txBody>
          <a:bodyPr anchorCtr="0" anchor="t" bIns="121900" lIns="121900" spcFirstLastPara="1" rIns="121900" wrap="square" tIns="121900">
            <a:noAutofit/>
          </a:bodyPr>
          <a:lstStyle/>
          <a:p>
            <a:pPr indent="0" lvl="0" marL="0">
              <a:spcBef>
                <a:spcPts val="0"/>
              </a:spcBef>
              <a:spcAft>
                <a:spcPts val="0"/>
              </a:spcAft>
              <a:buNone/>
            </a:pPr>
            <a:r>
              <a:t/>
            </a:r>
            <a:endParaRPr/>
          </a:p>
        </p:txBody>
      </p:sp>
      <p:sp>
        <p:nvSpPr>
          <p:cNvPr id="456" name="Shape 456"/>
          <p:cNvSpPr txBox="1"/>
          <p:nvPr/>
        </p:nvSpPr>
        <p:spPr>
          <a:xfrm>
            <a:off x="60533" y="387700"/>
            <a:ext cx="5385600" cy="6351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Let’s pick the tip of the orange arrow as a point of reference.</a:t>
            </a:r>
            <a:endParaRPr sz="1900"/>
          </a:p>
        </p:txBody>
      </p:sp>
      <p:sp>
        <p:nvSpPr>
          <p:cNvPr id="457" name="Shape 457"/>
          <p:cNvSpPr/>
          <p:nvPr/>
        </p:nvSpPr>
        <p:spPr>
          <a:xfrm>
            <a:off x="5542500" y="615233"/>
            <a:ext cx="352800" cy="3186900"/>
          </a:xfrm>
          <a:prstGeom prst="down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sp>
        <p:nvSpPr>
          <p:cNvPr id="458" name="Shape 458"/>
          <p:cNvSpPr txBox="1"/>
          <p:nvPr/>
        </p:nvSpPr>
        <p:spPr>
          <a:xfrm>
            <a:off x="60525" y="946700"/>
            <a:ext cx="5314800" cy="1929000"/>
          </a:xfrm>
          <a:prstGeom prst="rect">
            <a:avLst/>
          </a:prstGeom>
          <a:noFill/>
          <a:ln>
            <a:noFill/>
          </a:ln>
        </p:spPr>
        <p:txBody>
          <a:bodyPr anchorCtr="0" anchor="t" bIns="121900" lIns="121900" spcFirstLastPara="1" rIns="121900" wrap="square" tIns="121900">
            <a:noAutofit/>
          </a:bodyPr>
          <a:lstStyle/>
          <a:p>
            <a:pPr indent="0" lvl="0" marL="0">
              <a:spcBef>
                <a:spcPts val="0"/>
              </a:spcBef>
              <a:spcAft>
                <a:spcPts val="0"/>
              </a:spcAft>
              <a:buNone/>
            </a:pPr>
            <a:r>
              <a:rPr lang="en-US" sz="1800">
                <a:solidFill>
                  <a:srgbClr val="0000FF"/>
                </a:solidFill>
              </a:rPr>
              <a:t>The wave will start moving in a moment. </a:t>
            </a:r>
            <a:endParaRPr sz="1800">
              <a:solidFill>
                <a:srgbClr val="0000FF"/>
              </a:solidFill>
            </a:endParaRPr>
          </a:p>
          <a:p>
            <a:pPr indent="0" lvl="0" marL="0">
              <a:spcBef>
                <a:spcPts val="0"/>
              </a:spcBef>
              <a:spcAft>
                <a:spcPts val="0"/>
              </a:spcAft>
              <a:buNone/>
            </a:pPr>
            <a:r>
              <a:rPr lang="en-US" sz="1800">
                <a:solidFill>
                  <a:srgbClr val="741B47"/>
                </a:solidFill>
              </a:rPr>
              <a:t>When the first peak touches the arrow, start counting seconds, you can use: one Mississippi, two Mississippi,etc. </a:t>
            </a:r>
            <a:endParaRPr sz="1800">
              <a:solidFill>
                <a:srgbClr val="741B47"/>
              </a:solidFill>
            </a:endParaRPr>
          </a:p>
          <a:p>
            <a:pPr indent="0" lvl="0" marL="0" rtl="0">
              <a:spcBef>
                <a:spcPts val="0"/>
              </a:spcBef>
              <a:spcAft>
                <a:spcPts val="0"/>
              </a:spcAft>
              <a:buNone/>
            </a:pPr>
            <a:r>
              <a:rPr b="1" lang="en-US" sz="1800">
                <a:solidFill>
                  <a:srgbClr val="FF0000"/>
                </a:solidFill>
              </a:rPr>
              <a:t>Count h</a:t>
            </a:r>
            <a:r>
              <a:rPr b="1" lang="en-US" sz="1800">
                <a:solidFill>
                  <a:srgbClr val="FF0000"/>
                </a:solidFill>
              </a:rPr>
              <a:t>ow many seconds pass until the next peak touches the arrow.</a:t>
            </a:r>
            <a:endParaRPr b="1" sz="1800">
              <a:solidFill>
                <a:srgbClr val="FF0000"/>
              </a:solidFill>
            </a:endParaRPr>
          </a:p>
        </p:txBody>
      </p:sp>
      <p:sp>
        <p:nvSpPr>
          <p:cNvPr id="459" name="Shape 459"/>
          <p:cNvSpPr txBox="1"/>
          <p:nvPr/>
        </p:nvSpPr>
        <p:spPr>
          <a:xfrm>
            <a:off x="141200" y="-25833"/>
            <a:ext cx="5234100" cy="5145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b="1" lang="en-US" sz="1900"/>
              <a:t>FREQUENCIES Exercise</a:t>
            </a:r>
            <a:endParaRPr b="1" sz="1900"/>
          </a:p>
        </p:txBody>
      </p:sp>
      <p:sp>
        <p:nvSpPr>
          <p:cNvPr id="460" name="Shape 460"/>
          <p:cNvSpPr txBox="1"/>
          <p:nvPr/>
        </p:nvSpPr>
        <p:spPr>
          <a:xfrm>
            <a:off x="60533" y="3118183"/>
            <a:ext cx="2138100" cy="2421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Click the mouse to start the wave moving...</a:t>
            </a:r>
            <a:endParaRPr sz="1900"/>
          </a:p>
        </p:txBody>
      </p:sp>
      <p:sp>
        <p:nvSpPr>
          <p:cNvPr id="461" name="Shape 461"/>
          <p:cNvSpPr txBox="1"/>
          <p:nvPr/>
        </p:nvSpPr>
        <p:spPr>
          <a:xfrm>
            <a:off x="6676633" y="129667"/>
            <a:ext cx="4567500" cy="5649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b="1" lang="en-US" sz="1900">
                <a:solidFill>
                  <a:srgbClr val="CC0000"/>
                </a:solidFill>
              </a:rPr>
              <a:t>I counted 3 seconds. How about you?</a:t>
            </a:r>
            <a:endParaRPr b="1" sz="1900">
              <a:solidFill>
                <a:srgbClr val="CC0000"/>
              </a:solidFill>
            </a:endParaRPr>
          </a:p>
        </p:txBody>
      </p:sp>
      <p:sp>
        <p:nvSpPr>
          <p:cNvPr id="462" name="Shape 462"/>
          <p:cNvSpPr txBox="1"/>
          <p:nvPr/>
        </p:nvSpPr>
        <p:spPr>
          <a:xfrm>
            <a:off x="6918650" y="615233"/>
            <a:ext cx="4567500" cy="5649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CC0000"/>
                </a:solidFill>
              </a:rPr>
              <a:t>So we can see 2 peaks every 3 seconds. What is the frequency then?</a:t>
            </a:r>
            <a:endParaRPr sz="1900">
              <a:solidFill>
                <a:srgbClr val="CC0000"/>
              </a:solidFill>
            </a:endParaRPr>
          </a:p>
        </p:txBody>
      </p:sp>
      <p:cxnSp>
        <p:nvCxnSpPr>
          <p:cNvPr id="463" name="Shape 463"/>
          <p:cNvCxnSpPr/>
          <p:nvPr/>
        </p:nvCxnSpPr>
        <p:spPr>
          <a:xfrm>
            <a:off x="8552367" y="2006967"/>
            <a:ext cx="1250400" cy="514500"/>
          </a:xfrm>
          <a:prstGeom prst="straightConnector1">
            <a:avLst/>
          </a:prstGeom>
          <a:noFill/>
          <a:ln cap="flat" cmpd="sng" w="38100">
            <a:solidFill>
              <a:schemeClr val="dk2"/>
            </a:solidFill>
            <a:prstDash val="solid"/>
            <a:round/>
            <a:headEnd len="med" w="med" type="none"/>
            <a:tailEnd len="med" w="med" type="none"/>
          </a:ln>
        </p:spPr>
      </p:cxnSp>
      <p:sp>
        <p:nvSpPr>
          <p:cNvPr id="464" name="Shape 464"/>
          <p:cNvSpPr/>
          <p:nvPr/>
        </p:nvSpPr>
        <p:spPr>
          <a:xfrm>
            <a:off x="7177046" y="2149775"/>
            <a:ext cx="1976700" cy="726000"/>
          </a:xfrm>
          <a:prstGeom prst="ellipse">
            <a:avLst/>
          </a:prstGeom>
          <a:noFill/>
          <a:ln cap="flat" cmpd="sng" w="38100">
            <a:solidFill>
              <a:srgbClr val="B45F06"/>
            </a:solidFill>
            <a:prstDash val="solid"/>
            <a:round/>
            <a:headEnd len="sm" w="sm" type="none"/>
            <a:tailEnd len="sm" w="sm" type="none"/>
          </a:ln>
        </p:spPr>
        <p:txBody>
          <a:bodyPr anchorCtr="0" anchor="ctr" bIns="121900" lIns="121900" spcFirstLastPara="1" rIns="121900" wrap="square" tIns="121900">
            <a:noAutofit/>
          </a:bodyPr>
          <a:lstStyle/>
          <a:p>
            <a:pPr indent="0" lvl="0" marL="0">
              <a:spcBef>
                <a:spcPts val="0"/>
              </a:spcBef>
              <a:spcAft>
                <a:spcPts val="0"/>
              </a:spcAft>
              <a:buNone/>
            </a:pPr>
            <a:r>
              <a:t/>
            </a:r>
            <a:endParaRPr/>
          </a:p>
        </p:txBody>
      </p:sp>
      <p:pic>
        <p:nvPicPr>
          <p:cNvPr id="465" name="Shape 465"/>
          <p:cNvPicPr preferRelativeResize="0"/>
          <p:nvPr/>
        </p:nvPicPr>
        <p:blipFill>
          <a:blip r:embed="rId6">
            <a:alphaModFix/>
          </a:blip>
          <a:stretch>
            <a:fillRect/>
          </a:stretch>
        </p:blipFill>
        <p:spPr>
          <a:xfrm>
            <a:off x="7503367" y="2900233"/>
            <a:ext cx="3013238" cy="841800"/>
          </a:xfrm>
          <a:prstGeom prst="rect">
            <a:avLst/>
          </a:prstGeom>
          <a:noFill/>
          <a:ln>
            <a:noFill/>
          </a:ln>
        </p:spPr>
      </p:pic>
      <p:sp>
        <p:nvSpPr>
          <p:cNvPr id="466" name="Shape 466"/>
          <p:cNvSpPr txBox="1"/>
          <p:nvPr/>
        </p:nvSpPr>
        <p:spPr>
          <a:xfrm>
            <a:off x="10435467" y="2875767"/>
            <a:ext cx="1343700" cy="3429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b="1" lang="en-US" sz="1900">
                <a:solidFill>
                  <a:srgbClr val="CC0000"/>
                </a:solidFill>
              </a:rPr>
              <a:t>=0.666...</a:t>
            </a:r>
            <a:endParaRPr b="1" sz="1900">
              <a:solidFill>
                <a:srgbClr val="CC0000"/>
              </a:solidFill>
            </a:endParaRPr>
          </a:p>
        </p:txBody>
      </p:sp>
      <p:sp>
        <p:nvSpPr>
          <p:cNvPr id="467" name="Shape 467"/>
          <p:cNvSpPr txBox="1"/>
          <p:nvPr/>
        </p:nvSpPr>
        <p:spPr>
          <a:xfrm>
            <a:off x="7423733" y="3763067"/>
            <a:ext cx="4567500" cy="7764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Therefore the frequency is approximately 0.7 waves/second.</a:t>
            </a:r>
            <a:endParaRPr sz="1900"/>
          </a:p>
          <a:p>
            <a:pPr indent="0" lvl="0" marL="0" rtl="0">
              <a:spcBef>
                <a:spcPts val="0"/>
              </a:spcBef>
              <a:spcAft>
                <a:spcPts val="0"/>
              </a:spcAft>
              <a:buNone/>
            </a:pPr>
            <a:r>
              <a:t/>
            </a:r>
            <a:endParaRPr sz="1900"/>
          </a:p>
        </p:txBody>
      </p:sp>
      <p:pic>
        <p:nvPicPr>
          <p:cNvPr id="468" name="Shape 468"/>
          <p:cNvPicPr preferRelativeResize="0"/>
          <p:nvPr/>
        </p:nvPicPr>
        <p:blipFill>
          <a:blip r:embed="rId7">
            <a:alphaModFix/>
          </a:blip>
          <a:stretch>
            <a:fillRect/>
          </a:stretch>
        </p:blipFill>
        <p:spPr>
          <a:xfrm>
            <a:off x="3203950" y="5950775"/>
            <a:ext cx="2572199" cy="907225"/>
          </a:xfrm>
          <a:prstGeom prst="rect">
            <a:avLst/>
          </a:prstGeom>
          <a:noFill/>
          <a:ln>
            <a:noFill/>
          </a:ln>
        </p:spPr>
      </p:pic>
      <p:sp>
        <p:nvSpPr>
          <p:cNvPr id="469" name="Shape 469"/>
          <p:cNvSpPr txBox="1"/>
          <p:nvPr/>
        </p:nvSpPr>
        <p:spPr>
          <a:xfrm>
            <a:off x="3025200" y="5295033"/>
            <a:ext cx="4165200" cy="3429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solidFill>
                  <a:srgbClr val="674EA7"/>
                </a:solidFill>
              </a:rPr>
              <a:t>These are the Greek letter “nu” upper and lower case symbols:</a:t>
            </a:r>
            <a:endParaRPr sz="1900">
              <a:solidFill>
                <a:srgbClr val="674EA7"/>
              </a:solidFill>
            </a:endParaRPr>
          </a:p>
          <a:p>
            <a:pPr indent="0" lvl="0" marL="0" rtl="0">
              <a:spcBef>
                <a:spcPts val="0"/>
              </a:spcBef>
              <a:spcAft>
                <a:spcPts val="0"/>
              </a:spcAft>
              <a:buNone/>
            </a:pPr>
            <a:r>
              <a:t/>
            </a:r>
            <a:endParaRPr sz="1900">
              <a:solidFill>
                <a:srgbClr val="674EA7"/>
              </a:solidFill>
            </a:endParaRPr>
          </a:p>
        </p:txBody>
      </p:sp>
      <p:pic>
        <p:nvPicPr>
          <p:cNvPr id="470" name="Shape 470"/>
          <p:cNvPicPr preferRelativeResize="0"/>
          <p:nvPr/>
        </p:nvPicPr>
        <p:blipFill>
          <a:blip r:embed="rId8">
            <a:alphaModFix/>
          </a:blip>
          <a:stretch>
            <a:fillRect/>
          </a:stretch>
        </p:blipFill>
        <p:spPr>
          <a:xfrm>
            <a:off x="6503908" y="5950783"/>
            <a:ext cx="999466" cy="688745"/>
          </a:xfrm>
          <a:prstGeom prst="rect">
            <a:avLst/>
          </a:prstGeom>
          <a:noFill/>
          <a:ln>
            <a:noFill/>
          </a:ln>
        </p:spPr>
      </p:pic>
      <p:pic>
        <p:nvPicPr>
          <p:cNvPr id="471" name="Shape 471"/>
          <p:cNvPicPr preferRelativeResize="0"/>
          <p:nvPr/>
        </p:nvPicPr>
        <p:blipFill>
          <a:blip r:embed="rId9">
            <a:alphaModFix/>
          </a:blip>
          <a:stretch>
            <a:fillRect/>
          </a:stretch>
        </p:blipFill>
        <p:spPr>
          <a:xfrm>
            <a:off x="9024050" y="4643550"/>
            <a:ext cx="3167949" cy="1800525"/>
          </a:xfrm>
          <a:prstGeom prst="rect">
            <a:avLst/>
          </a:prstGeom>
          <a:noFill/>
          <a:ln>
            <a:noFill/>
          </a:ln>
        </p:spPr>
      </p:pic>
      <p:sp>
        <p:nvSpPr>
          <p:cNvPr id="472" name="Shape 472"/>
          <p:cNvSpPr txBox="1"/>
          <p:nvPr/>
        </p:nvSpPr>
        <p:spPr>
          <a:xfrm>
            <a:off x="5999300" y="1486375"/>
            <a:ext cx="1250400" cy="131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Make sure you reviewed the Math suggested on the previous page!</a:t>
            </a:r>
            <a:endParaRPr/>
          </a:p>
        </p:txBody>
      </p:sp>
      <p:sp>
        <p:nvSpPr>
          <p:cNvPr id="473" name="Shape 473"/>
          <p:cNvSpPr txBox="1"/>
          <p:nvPr/>
        </p:nvSpPr>
        <p:spPr>
          <a:xfrm>
            <a:off x="7366425" y="5318063"/>
            <a:ext cx="2182500" cy="451500"/>
          </a:xfrm>
          <a:prstGeom prst="rect">
            <a:avLst/>
          </a:prstGeom>
          <a:noFill/>
          <a:ln>
            <a:noFill/>
          </a:ln>
        </p:spPr>
        <p:txBody>
          <a:bodyPr anchorCtr="0" anchor="t" bIns="91425" lIns="91425" spcFirstLastPara="1" rIns="91425" wrap="square" tIns="91425">
            <a:noAutofit/>
          </a:bodyPr>
          <a:lstStyle/>
          <a:p>
            <a:pPr indent="0" lvl="0" marL="0" algn="r">
              <a:spcBef>
                <a:spcPts val="0"/>
              </a:spcBef>
              <a:spcAft>
                <a:spcPts val="0"/>
              </a:spcAft>
              <a:buNone/>
            </a:pPr>
            <a:r>
              <a:rPr lang="en-US" sz="1000"/>
              <a:t>this unit can also be written as</a:t>
            </a:r>
            <a:endParaRPr sz="1000"/>
          </a:p>
        </p:txBody>
      </p:sp>
      <p:sp>
        <p:nvSpPr>
          <p:cNvPr id="474" name="Shape 474"/>
          <p:cNvSpPr txBox="1"/>
          <p:nvPr/>
        </p:nvSpPr>
        <p:spPr>
          <a:xfrm>
            <a:off x="7469325" y="5881825"/>
            <a:ext cx="1976700" cy="404400"/>
          </a:xfrm>
          <a:prstGeom prst="rect">
            <a:avLst/>
          </a:prstGeom>
          <a:noFill/>
          <a:ln>
            <a:noFill/>
          </a:ln>
        </p:spPr>
        <p:txBody>
          <a:bodyPr anchorCtr="0" anchor="t" bIns="91425" lIns="91425" spcFirstLastPara="1" rIns="91425" wrap="square" tIns="91425">
            <a:noAutofit/>
          </a:bodyPr>
          <a:lstStyle/>
          <a:p>
            <a:pPr indent="0" lvl="0" marL="0" algn="r">
              <a:spcBef>
                <a:spcPts val="0"/>
              </a:spcBef>
              <a:spcAft>
                <a:spcPts val="0"/>
              </a:spcAft>
              <a:buNone/>
            </a:pPr>
            <a:r>
              <a:rPr lang="en-US" sz="1000"/>
              <a:t>waves per second is </a:t>
            </a:r>
            <a:r>
              <a:rPr lang="en-US" sz="1000"/>
              <a:t>also equivalent to</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0" st="0"/>
                                            </p:txEl>
                                          </p:spTgt>
                                        </p:tgtEl>
                                        <p:attrNameLst>
                                          <p:attrName>style.visibility</p:attrName>
                                        </p:attrNameLst>
                                      </p:cBhvr>
                                      <p:to>
                                        <p:strVal val="visible"/>
                                      </p:to>
                                    </p:set>
                                    <p:animEffect filter="fade" transition="in">
                                      <p:cBhvr>
                                        <p:cTn dur="1000"/>
                                        <p:tgtEl>
                                          <p:spTgt spid="4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1" st="1"/>
                                            </p:txEl>
                                          </p:spTgt>
                                        </p:tgtEl>
                                        <p:attrNameLst>
                                          <p:attrName>style.visibility</p:attrName>
                                        </p:attrNameLst>
                                      </p:cBhvr>
                                      <p:to>
                                        <p:strVal val="visible"/>
                                      </p:to>
                                    </p:set>
                                    <p:animEffect filter="fade" transition="in">
                                      <p:cBhvr>
                                        <p:cTn dur="1000"/>
                                        <p:tgtEl>
                                          <p:spTgt spid="4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2" st="2"/>
                                            </p:txEl>
                                          </p:spTgt>
                                        </p:tgtEl>
                                        <p:attrNameLst>
                                          <p:attrName>style.visibility</p:attrName>
                                        </p:attrNameLst>
                                      </p:cBhvr>
                                      <p:to>
                                        <p:strVal val="visible"/>
                                      </p:to>
                                    </p:set>
                                    <p:animEffect filter="fade" transition="in">
                                      <p:cBhvr>
                                        <p:cTn dur="1000"/>
                                        <p:tgtEl>
                                          <p:spTgt spid="45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24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
                                        <p:tgtEl>
                                          <p:spTgt spid="453"/>
                                        </p:tgtEl>
                                      </p:cBhvr>
                                    </p:animEffect>
                                  </p:childTnLst>
                                </p:cTn>
                              </p:par>
                              <p:par>
                                <p:cTn fill="hold" nodeType="withEffect" presetClass="exit" presetID="10" presetSubtype="0">
                                  <p:stCondLst>
                                    <p:cond delay="0"/>
                                  </p:stCondLst>
                                  <p:childTnLst>
                                    <p:animEffect filter="fade" transition="out">
                                      <p:cBhvr>
                                        <p:cTn dur="1"/>
                                        <p:tgtEl>
                                          <p:spTgt spid="454"/>
                                        </p:tgtEl>
                                      </p:cBhvr>
                                    </p:animEffect>
                                    <p:set>
                                      <p:cBhvr>
                                        <p:cTn dur="1" fill="hold">
                                          <p:stCondLst>
                                            <p:cond delay="0"/>
                                          </p:stCondLst>
                                        </p:cTn>
                                        <p:tgtEl>
                                          <p:spTgt spid="4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1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Shape 479"/>
          <p:cNvSpPr txBox="1"/>
          <p:nvPr/>
        </p:nvSpPr>
        <p:spPr>
          <a:xfrm>
            <a:off x="100867" y="60500"/>
            <a:ext cx="6595500" cy="5547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Practice, you’ll need a calculator:</a:t>
            </a:r>
            <a:endParaRPr sz="1900"/>
          </a:p>
        </p:txBody>
      </p:sp>
      <p:pic>
        <p:nvPicPr>
          <p:cNvPr id="480" name="Shape 480"/>
          <p:cNvPicPr preferRelativeResize="0"/>
          <p:nvPr/>
        </p:nvPicPr>
        <p:blipFill>
          <a:blip r:embed="rId3">
            <a:alphaModFix/>
          </a:blip>
          <a:stretch>
            <a:fillRect/>
          </a:stretch>
        </p:blipFill>
        <p:spPr>
          <a:xfrm>
            <a:off x="100867" y="765283"/>
            <a:ext cx="11785602" cy="833014"/>
          </a:xfrm>
          <a:prstGeom prst="rect">
            <a:avLst/>
          </a:prstGeom>
          <a:noFill/>
          <a:ln>
            <a:noFill/>
          </a:ln>
        </p:spPr>
      </p:pic>
      <p:pic>
        <p:nvPicPr>
          <p:cNvPr id="481" name="Shape 481"/>
          <p:cNvPicPr preferRelativeResize="0"/>
          <p:nvPr/>
        </p:nvPicPr>
        <p:blipFill>
          <a:blip r:embed="rId4">
            <a:alphaModFix/>
          </a:blip>
          <a:stretch>
            <a:fillRect/>
          </a:stretch>
        </p:blipFill>
        <p:spPr>
          <a:xfrm>
            <a:off x="203200" y="1511714"/>
            <a:ext cx="11785600" cy="777303"/>
          </a:xfrm>
          <a:prstGeom prst="rect">
            <a:avLst/>
          </a:prstGeom>
          <a:noFill/>
          <a:ln>
            <a:noFill/>
          </a:ln>
        </p:spPr>
      </p:pic>
      <p:sp>
        <p:nvSpPr>
          <p:cNvPr id="482" name="Shape 482"/>
          <p:cNvSpPr txBox="1"/>
          <p:nvPr/>
        </p:nvSpPr>
        <p:spPr>
          <a:xfrm>
            <a:off x="404525" y="2502375"/>
            <a:ext cx="2765700" cy="1514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Try on your own first, then solutions are available on the next slide.</a:t>
            </a:r>
            <a:endParaRPr/>
          </a:p>
        </p:txBody>
      </p:sp>
      <p:sp>
        <p:nvSpPr>
          <p:cNvPr id="483" name="Shape 483"/>
          <p:cNvSpPr txBox="1"/>
          <p:nvPr/>
        </p:nvSpPr>
        <p:spPr>
          <a:xfrm>
            <a:off x="3518375" y="3019775"/>
            <a:ext cx="3791100" cy="291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Math you need to review for this:</a:t>
            </a:r>
            <a:endParaRPr/>
          </a:p>
          <a:p>
            <a:pPr indent="-317500" lvl="0" marL="457200" rtl="0">
              <a:spcBef>
                <a:spcPts val="0"/>
              </a:spcBef>
              <a:spcAft>
                <a:spcPts val="0"/>
              </a:spcAft>
              <a:buSzPts val="1400"/>
              <a:buChar char="-"/>
            </a:pPr>
            <a:r>
              <a:rPr lang="en-US"/>
              <a:t>Exponents</a:t>
            </a:r>
            <a:endParaRPr/>
          </a:p>
          <a:p>
            <a:pPr indent="-317500" lvl="0" marL="457200" rtl="0">
              <a:spcBef>
                <a:spcPts val="0"/>
              </a:spcBef>
              <a:spcAft>
                <a:spcPts val="0"/>
              </a:spcAft>
              <a:buSzPts val="1400"/>
              <a:buChar char="-"/>
            </a:pPr>
            <a:r>
              <a:rPr lang="en-US"/>
              <a:t>Isolating </a:t>
            </a:r>
            <a:r>
              <a:rPr lang="en-US"/>
              <a:t>variables</a:t>
            </a:r>
            <a:r>
              <a:rPr lang="en-US"/>
              <a:t>.</a:t>
            </a:r>
            <a:endParaRPr/>
          </a:p>
          <a:p>
            <a:pPr indent="0" lvl="0" marL="0">
              <a:spcBef>
                <a:spcPts val="0"/>
              </a:spcBef>
              <a:spcAft>
                <a:spcPts val="0"/>
              </a:spcAft>
              <a:buNone/>
            </a:pPr>
            <a:r>
              <a:rPr lang="en-US"/>
              <a:t>Both these strategies </a:t>
            </a:r>
            <a:r>
              <a:rPr lang="en-US"/>
              <a:t>are listed</a:t>
            </a:r>
            <a:r>
              <a:rPr lang="en-US"/>
              <a:t> in the previous volume.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b="0" l="0" r="0" t="0"/>
          <a:stretch/>
        </p:blipFill>
        <p:spPr>
          <a:xfrm>
            <a:off x="102000" y="3389175"/>
            <a:ext cx="11988000" cy="2487300"/>
          </a:xfrm>
          <a:prstGeom prst="rect">
            <a:avLst/>
          </a:prstGeom>
          <a:noFill/>
          <a:ln>
            <a:noFill/>
          </a:ln>
        </p:spPr>
      </p:pic>
      <p:sp>
        <p:nvSpPr>
          <p:cNvPr id="136" name="Shape 136"/>
          <p:cNvSpPr txBox="1"/>
          <p:nvPr/>
        </p:nvSpPr>
        <p:spPr>
          <a:xfrm>
            <a:off x="299900" y="43475"/>
            <a:ext cx="2712300" cy="49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solidFill>
                  <a:srgbClr val="FF0000"/>
                </a:solidFill>
              </a:rPr>
              <a:t>REVIEW</a:t>
            </a:r>
            <a:endParaRPr b="1" sz="1800">
              <a:solidFill>
                <a:srgbClr val="FF0000"/>
              </a:solidFill>
            </a:endParaRPr>
          </a:p>
        </p:txBody>
      </p:sp>
      <p:sp>
        <p:nvSpPr>
          <p:cNvPr id="137" name="Shape 137"/>
          <p:cNvSpPr txBox="1"/>
          <p:nvPr/>
        </p:nvSpPr>
        <p:spPr>
          <a:xfrm>
            <a:off x="48300" y="489175"/>
            <a:ext cx="4354500" cy="100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800">
                <a:solidFill>
                  <a:schemeClr val="dk1"/>
                </a:solidFill>
              </a:rPr>
              <a:t>Remember that</a:t>
            </a:r>
            <a:endParaRPr sz="1800">
              <a:solidFill>
                <a:schemeClr val="dk1"/>
              </a:solidFill>
            </a:endParaRPr>
          </a:p>
          <a:p>
            <a:pPr indent="0" lvl="0" marL="0">
              <a:spcBef>
                <a:spcPts val="0"/>
              </a:spcBef>
              <a:spcAft>
                <a:spcPts val="0"/>
              </a:spcAft>
              <a:buClr>
                <a:schemeClr val="dk1"/>
              </a:buClr>
              <a:buSzPts val="1100"/>
              <a:buFont typeface="Arial"/>
              <a:buNone/>
            </a:pPr>
            <a:r>
              <a:rPr lang="en-US" sz="1800">
                <a:solidFill>
                  <a:schemeClr val="dk1"/>
                </a:solidFill>
              </a:rPr>
              <a:t>- colors don't really exist but in our minds</a:t>
            </a:r>
            <a:endParaRPr sz="1800">
              <a:solidFill>
                <a:schemeClr val="dk1"/>
              </a:solidFill>
            </a:endParaRPr>
          </a:p>
          <a:p>
            <a:pPr indent="0" lvl="0" marL="0">
              <a:spcBef>
                <a:spcPts val="0"/>
              </a:spcBef>
              <a:spcAft>
                <a:spcPts val="0"/>
              </a:spcAft>
              <a:buClr>
                <a:schemeClr val="dk1"/>
              </a:buClr>
              <a:buSzPts val="1100"/>
              <a:buFont typeface="Arial"/>
              <a:buNone/>
            </a:pPr>
            <a:r>
              <a:rPr lang="en-US" sz="1800">
                <a:solidFill>
                  <a:schemeClr val="dk1"/>
                </a:solidFill>
              </a:rPr>
              <a:t>- colors are actually frequencies</a:t>
            </a:r>
            <a:endParaRPr/>
          </a:p>
        </p:txBody>
      </p:sp>
      <p:sp>
        <p:nvSpPr>
          <p:cNvPr id="138" name="Shape 138"/>
          <p:cNvSpPr txBox="1"/>
          <p:nvPr/>
        </p:nvSpPr>
        <p:spPr>
          <a:xfrm>
            <a:off x="70950" y="1488650"/>
            <a:ext cx="4309200" cy="126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800">
                <a:solidFill>
                  <a:srgbClr val="674EA7"/>
                </a:solidFill>
              </a:rPr>
              <a:t>Each frequency is either a: </a:t>
            </a:r>
            <a:endParaRPr sz="1800">
              <a:solidFill>
                <a:srgbClr val="674EA7"/>
              </a:solidFill>
            </a:endParaRPr>
          </a:p>
          <a:p>
            <a:pPr indent="0" lvl="0" marL="0">
              <a:spcBef>
                <a:spcPts val="0"/>
              </a:spcBef>
              <a:spcAft>
                <a:spcPts val="0"/>
              </a:spcAft>
              <a:buClr>
                <a:schemeClr val="dk1"/>
              </a:buClr>
              <a:buSzPts val="1100"/>
              <a:buFont typeface="Arial"/>
              <a:buNone/>
            </a:pPr>
            <a:r>
              <a:rPr lang="en-US" sz="1800">
                <a:solidFill>
                  <a:srgbClr val="674EA7"/>
                </a:solidFill>
              </a:rPr>
              <a:t>- </a:t>
            </a:r>
            <a:r>
              <a:rPr b="1" lang="en-US" sz="1800">
                <a:solidFill>
                  <a:srgbClr val="674EA7"/>
                </a:solidFill>
              </a:rPr>
              <a:t>visible </a:t>
            </a:r>
            <a:r>
              <a:rPr lang="en-US" sz="1800">
                <a:solidFill>
                  <a:srgbClr val="674EA7"/>
                </a:solidFill>
              </a:rPr>
              <a:t>color, or</a:t>
            </a:r>
            <a:endParaRPr sz="1800">
              <a:solidFill>
                <a:srgbClr val="674EA7"/>
              </a:solidFill>
            </a:endParaRPr>
          </a:p>
          <a:p>
            <a:pPr indent="0" lvl="0" marL="0">
              <a:spcBef>
                <a:spcPts val="0"/>
              </a:spcBef>
              <a:spcAft>
                <a:spcPts val="0"/>
              </a:spcAft>
              <a:buClr>
                <a:schemeClr val="dk1"/>
              </a:buClr>
              <a:buSzPts val="1100"/>
              <a:buFont typeface="Arial"/>
              <a:buNone/>
            </a:pPr>
            <a:r>
              <a:rPr lang="en-US" sz="1800">
                <a:solidFill>
                  <a:srgbClr val="674EA7"/>
                </a:solidFill>
              </a:rPr>
              <a:t>- an </a:t>
            </a:r>
            <a:r>
              <a:rPr b="1" lang="en-US" sz="1800">
                <a:solidFill>
                  <a:srgbClr val="674EA7"/>
                </a:solidFill>
              </a:rPr>
              <a:t>invisible</a:t>
            </a:r>
            <a:r>
              <a:rPr lang="en-US" sz="1800">
                <a:solidFill>
                  <a:srgbClr val="674EA7"/>
                </a:solidFill>
              </a:rPr>
              <a:t>, or "weird" color if you want to call it that.</a:t>
            </a:r>
            <a:endParaRPr/>
          </a:p>
        </p:txBody>
      </p:sp>
      <p:sp>
        <p:nvSpPr>
          <p:cNvPr id="139" name="Shape 139"/>
          <p:cNvSpPr txBox="1"/>
          <p:nvPr/>
        </p:nvSpPr>
        <p:spPr>
          <a:xfrm>
            <a:off x="113050" y="2769575"/>
            <a:ext cx="4173300" cy="819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800">
                <a:solidFill>
                  <a:srgbClr val="FF0000"/>
                </a:solidFill>
              </a:rPr>
              <a:t>We can say </a:t>
            </a:r>
            <a:r>
              <a:rPr b="1" lang="en-US" sz="1800">
                <a:solidFill>
                  <a:srgbClr val="FF0000"/>
                </a:solidFill>
              </a:rPr>
              <a:t>color</a:t>
            </a:r>
            <a:r>
              <a:rPr lang="en-US" sz="1800">
                <a:solidFill>
                  <a:srgbClr val="FF0000"/>
                </a:solidFill>
              </a:rPr>
              <a:t>, or we can say</a:t>
            </a:r>
            <a:endParaRPr sz="1800">
              <a:solidFill>
                <a:srgbClr val="FF0000"/>
              </a:solidFill>
            </a:endParaRPr>
          </a:p>
          <a:p>
            <a:pPr indent="0" lvl="0" marL="0">
              <a:spcBef>
                <a:spcPts val="0"/>
              </a:spcBef>
              <a:spcAft>
                <a:spcPts val="0"/>
              </a:spcAft>
              <a:buClr>
                <a:schemeClr val="dk1"/>
              </a:buClr>
              <a:buSzPts val="1100"/>
              <a:buFont typeface="Arial"/>
              <a:buNone/>
            </a:pPr>
            <a:r>
              <a:rPr b="1" lang="en-US" sz="1800">
                <a:solidFill>
                  <a:srgbClr val="FF0000"/>
                </a:solidFill>
              </a:rPr>
              <a:t>ELECTROMAGNETIC RADIATION</a:t>
            </a:r>
            <a:r>
              <a:rPr lang="en-US" sz="1800">
                <a:solidFill>
                  <a:srgbClr val="FF0000"/>
                </a:solidFill>
              </a:rPr>
              <a:t>.</a:t>
            </a:r>
            <a:endParaRPr/>
          </a:p>
        </p:txBody>
      </p:sp>
      <p:sp>
        <p:nvSpPr>
          <p:cNvPr id="140" name="Shape 140"/>
          <p:cNvSpPr txBox="1"/>
          <p:nvPr/>
        </p:nvSpPr>
        <p:spPr>
          <a:xfrm>
            <a:off x="4652900" y="1034825"/>
            <a:ext cx="6876600" cy="871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800">
                <a:solidFill>
                  <a:schemeClr val="dk1"/>
                </a:solidFill>
              </a:rPr>
              <a:t>You can also say the diagram below places colors </a:t>
            </a:r>
            <a:r>
              <a:rPr b="1" lang="en-US" sz="1800">
                <a:solidFill>
                  <a:schemeClr val="dk1"/>
                </a:solidFill>
              </a:rPr>
              <a:t>from left to right</a:t>
            </a:r>
            <a:r>
              <a:rPr lang="en-US" sz="1800">
                <a:solidFill>
                  <a:schemeClr val="dk1"/>
                </a:solidFill>
              </a:rPr>
              <a:t> in </a:t>
            </a:r>
            <a:r>
              <a:rPr b="1" lang="en-US" sz="1800">
                <a:solidFill>
                  <a:schemeClr val="dk1"/>
                </a:solidFill>
              </a:rPr>
              <a:t>increasing </a:t>
            </a:r>
            <a:r>
              <a:rPr lang="en-US" sz="1800">
                <a:solidFill>
                  <a:schemeClr val="dk1"/>
                </a:solidFill>
              </a:rPr>
              <a:t>order of their </a:t>
            </a:r>
            <a:r>
              <a:rPr b="1" lang="en-US" sz="1800">
                <a:solidFill>
                  <a:srgbClr val="9900FF"/>
                </a:solidFill>
              </a:rPr>
              <a:t>wavelengths</a:t>
            </a:r>
            <a:r>
              <a:rPr lang="en-US" sz="1800">
                <a:solidFill>
                  <a:schemeClr val="dk1"/>
                </a:solidFill>
              </a:rPr>
              <a:t>.</a:t>
            </a:r>
            <a:endParaRPr/>
          </a:p>
        </p:txBody>
      </p:sp>
      <p:sp>
        <p:nvSpPr>
          <p:cNvPr id="141" name="Shape 141"/>
          <p:cNvSpPr txBox="1"/>
          <p:nvPr/>
        </p:nvSpPr>
        <p:spPr>
          <a:xfrm>
            <a:off x="4582425" y="1852750"/>
            <a:ext cx="7518600" cy="100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800">
                <a:solidFill>
                  <a:schemeClr val="dk1"/>
                </a:solidFill>
              </a:rPr>
              <a:t>What word is missing from the next sentence?</a:t>
            </a:r>
            <a:endParaRPr sz="1800">
              <a:solidFill>
                <a:schemeClr val="dk1"/>
              </a:solidFill>
            </a:endParaRPr>
          </a:p>
          <a:p>
            <a:pPr indent="0" lvl="0" marL="0">
              <a:spcBef>
                <a:spcPts val="0"/>
              </a:spcBef>
              <a:spcAft>
                <a:spcPts val="0"/>
              </a:spcAft>
              <a:buClr>
                <a:schemeClr val="dk1"/>
              </a:buClr>
              <a:buSzPts val="1100"/>
              <a:buFont typeface="Arial"/>
              <a:buNone/>
            </a:pPr>
            <a:r>
              <a:rPr lang="en-US" sz="1800">
                <a:solidFill>
                  <a:schemeClr val="dk1"/>
                </a:solidFill>
              </a:rPr>
              <a:t>The table below places colors from left to right in </a:t>
            </a:r>
            <a:r>
              <a:rPr b="1" lang="en-US" sz="1800">
                <a:solidFill>
                  <a:schemeClr val="dk1"/>
                </a:solidFill>
              </a:rPr>
              <a:t>decreasing </a:t>
            </a:r>
            <a:r>
              <a:rPr lang="en-US" sz="1800">
                <a:solidFill>
                  <a:schemeClr val="dk1"/>
                </a:solidFill>
              </a:rPr>
              <a:t>order of their ____________.</a:t>
            </a:r>
            <a:endParaRPr/>
          </a:p>
        </p:txBody>
      </p:sp>
      <p:sp>
        <p:nvSpPr>
          <p:cNvPr id="142" name="Shape 142"/>
          <p:cNvSpPr txBox="1"/>
          <p:nvPr/>
        </p:nvSpPr>
        <p:spPr>
          <a:xfrm>
            <a:off x="5486400" y="5876475"/>
            <a:ext cx="6309300" cy="930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800">
                <a:solidFill>
                  <a:srgbClr val="1155CC"/>
                </a:solidFill>
              </a:rPr>
              <a:t>Notice when sorting frequencies in order, all visible colors bundle together in the same continuous band trapped between the UV and IR groups.</a:t>
            </a:r>
            <a:endParaRPr>
              <a:solidFill>
                <a:srgbClr val="1155CC"/>
              </a:solidFill>
            </a:endParaRPr>
          </a:p>
        </p:txBody>
      </p:sp>
      <p:sp>
        <p:nvSpPr>
          <p:cNvPr id="143" name="Shape 143"/>
          <p:cNvSpPr txBox="1"/>
          <p:nvPr/>
        </p:nvSpPr>
        <p:spPr>
          <a:xfrm>
            <a:off x="5179150" y="2388575"/>
            <a:ext cx="1620000" cy="49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US" sz="1800">
                <a:solidFill>
                  <a:srgbClr val="CC0000"/>
                </a:solidFill>
              </a:rPr>
              <a:t>frequencies</a:t>
            </a:r>
            <a:endParaRPr b="1">
              <a:solidFill>
                <a:srgbClr val="CC0000"/>
              </a:solidFill>
            </a:endParaRPr>
          </a:p>
        </p:txBody>
      </p:sp>
      <p:cxnSp>
        <p:nvCxnSpPr>
          <p:cNvPr id="144" name="Shape 144"/>
          <p:cNvCxnSpPr/>
          <p:nvPr/>
        </p:nvCxnSpPr>
        <p:spPr>
          <a:xfrm flipH="1">
            <a:off x="4582425" y="5721525"/>
            <a:ext cx="19500" cy="558600"/>
          </a:xfrm>
          <a:prstGeom prst="straightConnector1">
            <a:avLst/>
          </a:prstGeom>
          <a:noFill/>
          <a:ln cap="flat" cmpd="sng" w="28575">
            <a:solidFill>
              <a:schemeClr val="dk2"/>
            </a:solidFill>
            <a:prstDash val="solid"/>
            <a:round/>
            <a:headEnd len="med" w="med" type="none"/>
            <a:tailEnd len="med" w="med" type="triangle"/>
          </a:ln>
        </p:spPr>
      </p:cxnSp>
      <p:sp>
        <p:nvSpPr>
          <p:cNvPr id="145" name="Shape 145"/>
          <p:cNvSpPr txBox="1"/>
          <p:nvPr/>
        </p:nvSpPr>
        <p:spPr>
          <a:xfrm>
            <a:off x="3656475" y="6280125"/>
            <a:ext cx="1871400" cy="40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The visible spectrum</a:t>
            </a:r>
            <a:endParaRPr/>
          </a:p>
        </p:txBody>
      </p:sp>
      <p:sp>
        <p:nvSpPr>
          <p:cNvPr id="146" name="Shape 146"/>
          <p:cNvSpPr/>
          <p:nvPr/>
        </p:nvSpPr>
        <p:spPr>
          <a:xfrm>
            <a:off x="11433275" y="4026625"/>
            <a:ext cx="656700" cy="495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a:off x="11293550" y="5442850"/>
            <a:ext cx="656700" cy="4956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txBox="1"/>
          <p:nvPr/>
        </p:nvSpPr>
        <p:spPr>
          <a:xfrm>
            <a:off x="113050" y="5819675"/>
            <a:ext cx="3543300" cy="100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solidFill>
                  <a:srgbClr val="38761D"/>
                </a:solidFill>
              </a:rPr>
              <a:t>If you sort frequencies from right to left in increasing order, you get the diagram above. Notice that groups of values have been bundled together.</a:t>
            </a:r>
            <a:endParaRPr b="1">
              <a:solidFill>
                <a:srgbClr val="38761D"/>
              </a:solidFill>
            </a:endParaRPr>
          </a:p>
        </p:txBody>
      </p:sp>
      <p:cxnSp>
        <p:nvCxnSpPr>
          <p:cNvPr id="149" name="Shape 149"/>
          <p:cNvCxnSpPr/>
          <p:nvPr/>
        </p:nvCxnSpPr>
        <p:spPr>
          <a:xfrm>
            <a:off x="1009100" y="3752300"/>
            <a:ext cx="362400" cy="1038600"/>
          </a:xfrm>
          <a:prstGeom prst="straightConnector1">
            <a:avLst/>
          </a:prstGeom>
          <a:noFill/>
          <a:ln cap="flat" cmpd="sng" w="28575">
            <a:solidFill>
              <a:schemeClr val="dk2"/>
            </a:solidFill>
            <a:prstDash val="solid"/>
            <a:round/>
            <a:headEnd len="med" w="med" type="none"/>
            <a:tailEnd len="med" w="med" type="triangle"/>
          </a:ln>
        </p:spPr>
      </p:cxnSp>
      <p:cxnSp>
        <p:nvCxnSpPr>
          <p:cNvPr id="150" name="Shape 150"/>
          <p:cNvCxnSpPr/>
          <p:nvPr/>
        </p:nvCxnSpPr>
        <p:spPr>
          <a:xfrm>
            <a:off x="2649800" y="3755125"/>
            <a:ext cx="362400" cy="1038600"/>
          </a:xfrm>
          <a:prstGeom prst="straightConnector1">
            <a:avLst/>
          </a:prstGeom>
          <a:noFill/>
          <a:ln cap="flat" cmpd="sng" w="28575">
            <a:solidFill>
              <a:schemeClr val="dk2"/>
            </a:solidFill>
            <a:prstDash val="solid"/>
            <a:round/>
            <a:headEnd len="med" w="med" type="none"/>
            <a:tailEnd len="med" w="med" type="triangle"/>
          </a:ln>
        </p:spPr>
      </p:cxnSp>
      <p:cxnSp>
        <p:nvCxnSpPr>
          <p:cNvPr id="151" name="Shape 151"/>
          <p:cNvCxnSpPr/>
          <p:nvPr/>
        </p:nvCxnSpPr>
        <p:spPr>
          <a:xfrm>
            <a:off x="3861150" y="3694600"/>
            <a:ext cx="362400" cy="1038600"/>
          </a:xfrm>
          <a:prstGeom prst="straightConnector1">
            <a:avLst/>
          </a:prstGeom>
          <a:noFill/>
          <a:ln cap="flat" cmpd="sng" w="28575">
            <a:solidFill>
              <a:schemeClr val="dk2"/>
            </a:solidFill>
            <a:prstDash val="solid"/>
            <a:round/>
            <a:headEnd len="med" w="med" type="none"/>
            <a:tailEnd len="med" w="med" type="triangle"/>
          </a:ln>
        </p:spPr>
      </p:cxnSp>
      <p:cxnSp>
        <p:nvCxnSpPr>
          <p:cNvPr id="152" name="Shape 152"/>
          <p:cNvCxnSpPr/>
          <p:nvPr/>
        </p:nvCxnSpPr>
        <p:spPr>
          <a:xfrm>
            <a:off x="4290500" y="3755125"/>
            <a:ext cx="362400" cy="1038600"/>
          </a:xfrm>
          <a:prstGeom prst="straightConnector1">
            <a:avLst/>
          </a:prstGeom>
          <a:noFill/>
          <a:ln cap="flat" cmpd="sng" w="28575">
            <a:solidFill>
              <a:schemeClr val="dk2"/>
            </a:solidFill>
            <a:prstDash val="solid"/>
            <a:round/>
            <a:headEnd len="med" w="med" type="none"/>
            <a:tailEnd len="med" w="med" type="triangle"/>
          </a:ln>
        </p:spPr>
      </p:cxnSp>
      <p:cxnSp>
        <p:nvCxnSpPr>
          <p:cNvPr id="153" name="Shape 153"/>
          <p:cNvCxnSpPr/>
          <p:nvPr/>
        </p:nvCxnSpPr>
        <p:spPr>
          <a:xfrm>
            <a:off x="9357175" y="3950775"/>
            <a:ext cx="362400" cy="1038600"/>
          </a:xfrm>
          <a:prstGeom prst="straightConnector1">
            <a:avLst/>
          </a:prstGeom>
          <a:noFill/>
          <a:ln cap="flat" cmpd="sng" w="28575">
            <a:solidFill>
              <a:schemeClr val="dk2"/>
            </a:solidFill>
            <a:prstDash val="solid"/>
            <a:round/>
            <a:headEnd len="med" w="med" type="none"/>
            <a:tailEnd len="med" w="med" type="triangle"/>
          </a:ln>
        </p:spPr>
      </p:cxnSp>
      <p:cxnSp>
        <p:nvCxnSpPr>
          <p:cNvPr id="154" name="Shape 154"/>
          <p:cNvCxnSpPr/>
          <p:nvPr/>
        </p:nvCxnSpPr>
        <p:spPr>
          <a:xfrm>
            <a:off x="4816750" y="3836913"/>
            <a:ext cx="362400" cy="1038600"/>
          </a:xfrm>
          <a:prstGeom prst="straightConnector1">
            <a:avLst/>
          </a:prstGeom>
          <a:noFill/>
          <a:ln cap="flat" cmpd="sng" w="28575">
            <a:solidFill>
              <a:schemeClr val="dk2"/>
            </a:solidFill>
            <a:prstDash val="solid"/>
            <a:round/>
            <a:headEnd len="med" w="med" type="none"/>
            <a:tailEnd len="med" w="med" type="triangle"/>
          </a:ln>
        </p:spPr>
      </p:cxnSp>
      <p:cxnSp>
        <p:nvCxnSpPr>
          <p:cNvPr id="155" name="Shape 155"/>
          <p:cNvCxnSpPr/>
          <p:nvPr/>
        </p:nvCxnSpPr>
        <p:spPr>
          <a:xfrm>
            <a:off x="6041400" y="3741013"/>
            <a:ext cx="362400" cy="1038600"/>
          </a:xfrm>
          <a:prstGeom prst="straightConnector1">
            <a:avLst/>
          </a:prstGeom>
          <a:noFill/>
          <a:ln cap="flat" cmpd="sng" w="28575">
            <a:solidFill>
              <a:schemeClr val="dk2"/>
            </a:solidFill>
            <a:prstDash val="solid"/>
            <a:round/>
            <a:headEnd len="med" w="med" type="none"/>
            <a:tailEnd len="med" w="med" type="triangle"/>
          </a:ln>
        </p:spPr>
      </p:cxnSp>
      <p:cxnSp>
        <p:nvCxnSpPr>
          <p:cNvPr id="156" name="Shape 156"/>
          <p:cNvCxnSpPr/>
          <p:nvPr/>
        </p:nvCxnSpPr>
        <p:spPr>
          <a:xfrm>
            <a:off x="7119075" y="4029050"/>
            <a:ext cx="362400" cy="1038600"/>
          </a:xfrm>
          <a:prstGeom prst="straightConnector1">
            <a:avLst/>
          </a:prstGeom>
          <a:noFill/>
          <a:ln cap="flat" cmpd="sng" w="28575">
            <a:solidFill>
              <a:schemeClr val="dk2"/>
            </a:solidFill>
            <a:prstDash val="solid"/>
            <a:round/>
            <a:headEnd len="med" w="med" type="none"/>
            <a:tailEnd len="med" w="med" type="triangle"/>
          </a:ln>
        </p:spPr>
      </p:cxnSp>
      <p:cxnSp>
        <p:nvCxnSpPr>
          <p:cNvPr id="157" name="Shape 157"/>
          <p:cNvCxnSpPr/>
          <p:nvPr/>
        </p:nvCxnSpPr>
        <p:spPr>
          <a:xfrm>
            <a:off x="5324600" y="3339625"/>
            <a:ext cx="6538200" cy="28200"/>
          </a:xfrm>
          <a:prstGeom prst="straightConnector1">
            <a:avLst/>
          </a:prstGeom>
          <a:noFill/>
          <a:ln cap="flat" cmpd="sng" w="19050">
            <a:solidFill>
              <a:srgbClr val="9900FF"/>
            </a:solidFill>
            <a:prstDash val="solid"/>
            <a:round/>
            <a:headEnd len="med" w="med" type="none"/>
            <a:tailEnd len="med" w="med" type="triangle"/>
          </a:ln>
        </p:spPr>
      </p:cxnSp>
      <p:sp>
        <p:nvSpPr>
          <p:cNvPr id="158" name="Shape 158"/>
          <p:cNvSpPr txBox="1"/>
          <p:nvPr/>
        </p:nvSpPr>
        <p:spPr>
          <a:xfrm>
            <a:off x="7384825" y="3029175"/>
            <a:ext cx="3697200" cy="22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9900FF"/>
                </a:solidFill>
              </a:rPr>
              <a:t>Wavelength Increases</a:t>
            </a:r>
            <a:endParaRPr>
              <a:solidFill>
                <a:srgbClr val="99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10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xit" presetID="1" presetSubtype="0">
                                  <p:stCondLst>
                                    <p:cond delay="0"/>
                                  </p:stCondLst>
                                  <p:childTnLst>
                                    <p:set>
                                      <p:cBhvr>
                                        <p:cTn dur="1" fill="hold">
                                          <p:stCondLst>
                                            <p:cond delay="0"/>
                                          </p:stCondLst>
                                        </p:cTn>
                                        <p:tgtEl>
                                          <p:spTgt spid="1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Shape 488"/>
          <p:cNvSpPr txBox="1"/>
          <p:nvPr/>
        </p:nvSpPr>
        <p:spPr>
          <a:xfrm>
            <a:off x="100867" y="60500"/>
            <a:ext cx="6595500" cy="5547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Y</a:t>
            </a:r>
            <a:r>
              <a:rPr lang="en-US" sz="1900"/>
              <a:t>ou’ll need a calculator:</a:t>
            </a:r>
            <a:endParaRPr sz="1900"/>
          </a:p>
        </p:txBody>
      </p:sp>
      <p:pic>
        <p:nvPicPr>
          <p:cNvPr id="489" name="Shape 489"/>
          <p:cNvPicPr preferRelativeResize="0"/>
          <p:nvPr/>
        </p:nvPicPr>
        <p:blipFill>
          <a:blip r:embed="rId3">
            <a:alphaModFix/>
          </a:blip>
          <a:stretch>
            <a:fillRect/>
          </a:stretch>
        </p:blipFill>
        <p:spPr>
          <a:xfrm>
            <a:off x="84092" y="457433"/>
            <a:ext cx="11785602" cy="833014"/>
          </a:xfrm>
          <a:prstGeom prst="rect">
            <a:avLst/>
          </a:prstGeom>
          <a:noFill/>
          <a:ln>
            <a:noFill/>
          </a:ln>
        </p:spPr>
      </p:pic>
      <p:sp>
        <p:nvSpPr>
          <p:cNvPr id="490" name="Shape 490"/>
          <p:cNvSpPr txBox="1"/>
          <p:nvPr/>
        </p:nvSpPr>
        <p:spPr>
          <a:xfrm>
            <a:off x="100883" y="1202350"/>
            <a:ext cx="5900100" cy="3327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b="1" lang="en-US" sz="1900"/>
              <a:t>Solution to Q1:</a:t>
            </a:r>
            <a:endParaRPr b="1" sz="1900"/>
          </a:p>
        </p:txBody>
      </p:sp>
      <p:sp>
        <p:nvSpPr>
          <p:cNvPr id="491" name="Shape 491"/>
          <p:cNvSpPr txBox="1"/>
          <p:nvPr/>
        </p:nvSpPr>
        <p:spPr>
          <a:xfrm>
            <a:off x="2771775" y="1612550"/>
            <a:ext cx="4859700" cy="669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For any wave, w</a:t>
            </a:r>
            <a:r>
              <a:rPr lang="en-US"/>
              <a:t>e know the frequency x wavelength product results in the constant that is the speed of light</a:t>
            </a:r>
            <a:endParaRPr/>
          </a:p>
        </p:txBody>
      </p:sp>
      <p:pic>
        <p:nvPicPr>
          <p:cNvPr id="492" name="Shape 492"/>
          <p:cNvPicPr preferRelativeResize="0"/>
          <p:nvPr/>
        </p:nvPicPr>
        <p:blipFill>
          <a:blip r:embed="rId4">
            <a:alphaModFix/>
          </a:blip>
          <a:stretch>
            <a:fillRect/>
          </a:stretch>
        </p:blipFill>
        <p:spPr>
          <a:xfrm>
            <a:off x="7631450" y="1682024"/>
            <a:ext cx="266700" cy="349763"/>
          </a:xfrm>
          <a:prstGeom prst="rect">
            <a:avLst/>
          </a:prstGeom>
          <a:noFill/>
          <a:ln>
            <a:noFill/>
          </a:ln>
        </p:spPr>
      </p:pic>
      <p:pic>
        <p:nvPicPr>
          <p:cNvPr id="493" name="Shape 493"/>
          <p:cNvPicPr preferRelativeResize="0"/>
          <p:nvPr/>
        </p:nvPicPr>
        <p:blipFill>
          <a:blip r:embed="rId5">
            <a:alphaModFix/>
          </a:blip>
          <a:stretch>
            <a:fillRect/>
          </a:stretch>
        </p:blipFill>
        <p:spPr>
          <a:xfrm>
            <a:off x="8190375" y="1744316"/>
            <a:ext cx="215400" cy="225176"/>
          </a:xfrm>
          <a:prstGeom prst="rect">
            <a:avLst/>
          </a:prstGeom>
          <a:noFill/>
          <a:ln>
            <a:noFill/>
          </a:ln>
        </p:spPr>
      </p:pic>
      <p:sp>
        <p:nvSpPr>
          <p:cNvPr id="494" name="Shape 494"/>
          <p:cNvSpPr txBox="1"/>
          <p:nvPr/>
        </p:nvSpPr>
        <p:spPr>
          <a:xfrm>
            <a:off x="8478625" y="1682025"/>
            <a:ext cx="721800" cy="349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  c</a:t>
            </a:r>
            <a:endParaRPr/>
          </a:p>
        </p:txBody>
      </p:sp>
      <p:sp>
        <p:nvSpPr>
          <p:cNvPr id="495" name="Shape 495"/>
          <p:cNvSpPr txBox="1"/>
          <p:nvPr/>
        </p:nvSpPr>
        <p:spPr>
          <a:xfrm>
            <a:off x="7902125" y="1723200"/>
            <a:ext cx="2154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496" name="Shape 496"/>
          <p:cNvSpPr txBox="1"/>
          <p:nvPr/>
        </p:nvSpPr>
        <p:spPr>
          <a:xfrm>
            <a:off x="9111000" y="1677588"/>
            <a:ext cx="30810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 2.998 x 10    m/s</a:t>
            </a:r>
            <a:endParaRPr b="1" sz="1800"/>
          </a:p>
        </p:txBody>
      </p:sp>
      <p:sp>
        <p:nvSpPr>
          <p:cNvPr id="497" name="Shape 497"/>
          <p:cNvSpPr txBox="1"/>
          <p:nvPr/>
        </p:nvSpPr>
        <p:spPr>
          <a:xfrm>
            <a:off x="10384700" y="1535038"/>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8</a:t>
            </a:r>
            <a:endParaRPr b="1"/>
          </a:p>
        </p:txBody>
      </p:sp>
      <p:sp>
        <p:nvSpPr>
          <p:cNvPr id="498" name="Shape 498"/>
          <p:cNvSpPr/>
          <p:nvPr/>
        </p:nvSpPr>
        <p:spPr>
          <a:xfrm>
            <a:off x="2803400" y="631425"/>
            <a:ext cx="1872000" cy="554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499" name="Shape 499"/>
          <p:cNvPicPr preferRelativeResize="0"/>
          <p:nvPr/>
        </p:nvPicPr>
        <p:blipFill>
          <a:blip r:embed="rId4">
            <a:alphaModFix/>
          </a:blip>
          <a:stretch>
            <a:fillRect/>
          </a:stretch>
        </p:blipFill>
        <p:spPr>
          <a:xfrm>
            <a:off x="432750" y="3766353"/>
            <a:ext cx="362344" cy="474662"/>
          </a:xfrm>
          <a:prstGeom prst="rect">
            <a:avLst/>
          </a:prstGeom>
          <a:noFill/>
          <a:ln>
            <a:noFill/>
          </a:ln>
        </p:spPr>
      </p:pic>
      <p:pic>
        <p:nvPicPr>
          <p:cNvPr id="500" name="Shape 500"/>
          <p:cNvPicPr preferRelativeResize="0"/>
          <p:nvPr/>
        </p:nvPicPr>
        <p:blipFill>
          <a:blip r:embed="rId5">
            <a:alphaModFix/>
          </a:blip>
          <a:stretch>
            <a:fillRect/>
          </a:stretch>
        </p:blipFill>
        <p:spPr>
          <a:xfrm>
            <a:off x="1472776" y="4090119"/>
            <a:ext cx="292646" cy="305585"/>
          </a:xfrm>
          <a:prstGeom prst="rect">
            <a:avLst/>
          </a:prstGeom>
          <a:noFill/>
          <a:ln>
            <a:noFill/>
          </a:ln>
        </p:spPr>
      </p:pic>
      <p:sp>
        <p:nvSpPr>
          <p:cNvPr id="501" name="Shape 501"/>
          <p:cNvSpPr txBox="1"/>
          <p:nvPr/>
        </p:nvSpPr>
        <p:spPr>
          <a:xfrm>
            <a:off x="795094" y="3776091"/>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cxnSp>
        <p:nvCxnSpPr>
          <p:cNvPr id="502" name="Shape 502"/>
          <p:cNvCxnSpPr/>
          <p:nvPr/>
        </p:nvCxnSpPr>
        <p:spPr>
          <a:xfrm flipH="1" rot="10800000">
            <a:off x="1242623" y="3997386"/>
            <a:ext cx="843600" cy="12600"/>
          </a:xfrm>
          <a:prstGeom prst="straightConnector1">
            <a:avLst/>
          </a:prstGeom>
          <a:noFill/>
          <a:ln cap="flat" cmpd="sng" w="9525">
            <a:solidFill>
              <a:schemeClr val="dk2"/>
            </a:solidFill>
            <a:prstDash val="solid"/>
            <a:round/>
            <a:headEnd len="med" w="med" type="none"/>
            <a:tailEnd len="med" w="med" type="none"/>
          </a:ln>
        </p:spPr>
      </p:cxnSp>
      <p:sp>
        <p:nvSpPr>
          <p:cNvPr id="503" name="Shape 503"/>
          <p:cNvSpPr txBox="1"/>
          <p:nvPr/>
        </p:nvSpPr>
        <p:spPr>
          <a:xfrm>
            <a:off x="1395297" y="3505130"/>
            <a:ext cx="447600" cy="58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c</a:t>
            </a:r>
            <a:endParaRPr/>
          </a:p>
        </p:txBody>
      </p:sp>
      <p:sp>
        <p:nvSpPr>
          <p:cNvPr id="504" name="Shape 504"/>
          <p:cNvSpPr txBox="1"/>
          <p:nvPr/>
        </p:nvSpPr>
        <p:spPr>
          <a:xfrm>
            <a:off x="2533750" y="3558050"/>
            <a:ext cx="20289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2.998 x 10    m/s</a:t>
            </a:r>
            <a:endParaRPr b="1" sz="1800"/>
          </a:p>
        </p:txBody>
      </p:sp>
      <p:sp>
        <p:nvSpPr>
          <p:cNvPr id="505" name="Shape 505"/>
          <p:cNvSpPr txBox="1"/>
          <p:nvPr/>
        </p:nvSpPr>
        <p:spPr>
          <a:xfrm>
            <a:off x="3675725" y="3393788"/>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8</a:t>
            </a:r>
            <a:endParaRPr b="1"/>
          </a:p>
        </p:txBody>
      </p:sp>
      <p:sp>
        <p:nvSpPr>
          <p:cNvPr id="506" name="Shape 506"/>
          <p:cNvSpPr txBox="1"/>
          <p:nvPr/>
        </p:nvSpPr>
        <p:spPr>
          <a:xfrm>
            <a:off x="2235406" y="3736691"/>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cxnSp>
        <p:nvCxnSpPr>
          <p:cNvPr id="507" name="Shape 507"/>
          <p:cNvCxnSpPr/>
          <p:nvPr/>
        </p:nvCxnSpPr>
        <p:spPr>
          <a:xfrm flipH="1" rot="10800000">
            <a:off x="2533760" y="3913536"/>
            <a:ext cx="2028900" cy="46800"/>
          </a:xfrm>
          <a:prstGeom prst="straightConnector1">
            <a:avLst/>
          </a:prstGeom>
          <a:noFill/>
          <a:ln cap="flat" cmpd="sng" w="9525">
            <a:solidFill>
              <a:schemeClr val="dk2"/>
            </a:solidFill>
            <a:prstDash val="solid"/>
            <a:round/>
            <a:headEnd len="med" w="med" type="none"/>
            <a:tailEnd len="med" w="med" type="none"/>
          </a:ln>
        </p:spPr>
      </p:cxnSp>
      <p:pic>
        <p:nvPicPr>
          <p:cNvPr id="508" name="Shape 508"/>
          <p:cNvPicPr preferRelativeResize="0"/>
          <p:nvPr/>
        </p:nvPicPr>
        <p:blipFill>
          <a:blip r:embed="rId5">
            <a:alphaModFix/>
          </a:blip>
          <a:stretch>
            <a:fillRect/>
          </a:stretch>
        </p:blipFill>
        <p:spPr>
          <a:xfrm>
            <a:off x="3334426" y="3997369"/>
            <a:ext cx="292646" cy="305585"/>
          </a:xfrm>
          <a:prstGeom prst="rect">
            <a:avLst/>
          </a:prstGeom>
          <a:noFill/>
          <a:ln>
            <a:noFill/>
          </a:ln>
        </p:spPr>
      </p:pic>
      <p:cxnSp>
        <p:nvCxnSpPr>
          <p:cNvPr id="509" name="Shape 509"/>
          <p:cNvCxnSpPr>
            <a:stCxn id="508" idx="3"/>
          </p:cNvCxnSpPr>
          <p:nvPr/>
        </p:nvCxnSpPr>
        <p:spPr>
          <a:xfrm flipH="1" rot="10800000">
            <a:off x="3627073" y="857962"/>
            <a:ext cx="5877000" cy="3292200"/>
          </a:xfrm>
          <a:prstGeom prst="straightConnector1">
            <a:avLst/>
          </a:prstGeom>
          <a:noFill/>
          <a:ln cap="flat" cmpd="sng" w="9525">
            <a:solidFill>
              <a:srgbClr val="4A86E8"/>
            </a:solidFill>
            <a:prstDash val="solid"/>
            <a:round/>
            <a:headEnd len="med" w="med" type="none"/>
            <a:tailEnd len="med" w="med" type="triangle"/>
          </a:ln>
        </p:spPr>
      </p:cxnSp>
      <p:sp>
        <p:nvSpPr>
          <p:cNvPr id="510" name="Shape 510"/>
          <p:cNvSpPr txBox="1"/>
          <p:nvPr/>
        </p:nvSpPr>
        <p:spPr>
          <a:xfrm>
            <a:off x="4995500" y="3509725"/>
            <a:ext cx="21012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2.998 x 10    m/s</a:t>
            </a:r>
            <a:endParaRPr b="1" sz="1800"/>
          </a:p>
        </p:txBody>
      </p:sp>
      <p:sp>
        <p:nvSpPr>
          <p:cNvPr id="511" name="Shape 511"/>
          <p:cNvSpPr txBox="1"/>
          <p:nvPr/>
        </p:nvSpPr>
        <p:spPr>
          <a:xfrm>
            <a:off x="6104425" y="3393788"/>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8</a:t>
            </a:r>
            <a:endParaRPr b="1"/>
          </a:p>
        </p:txBody>
      </p:sp>
      <p:sp>
        <p:nvSpPr>
          <p:cNvPr id="512" name="Shape 512"/>
          <p:cNvSpPr txBox="1"/>
          <p:nvPr/>
        </p:nvSpPr>
        <p:spPr>
          <a:xfrm>
            <a:off x="4664106" y="3736691"/>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cxnSp>
        <p:nvCxnSpPr>
          <p:cNvPr id="513" name="Shape 513"/>
          <p:cNvCxnSpPr/>
          <p:nvPr/>
        </p:nvCxnSpPr>
        <p:spPr>
          <a:xfrm flipH="1" rot="10800000">
            <a:off x="4962460" y="3913536"/>
            <a:ext cx="2028900" cy="46800"/>
          </a:xfrm>
          <a:prstGeom prst="straightConnector1">
            <a:avLst/>
          </a:prstGeom>
          <a:noFill/>
          <a:ln cap="flat" cmpd="sng" w="9525">
            <a:solidFill>
              <a:schemeClr val="dk2"/>
            </a:solidFill>
            <a:prstDash val="solid"/>
            <a:round/>
            <a:headEnd len="med" w="med" type="none"/>
            <a:tailEnd len="med" w="med" type="none"/>
          </a:ln>
        </p:spPr>
      </p:cxnSp>
      <p:sp>
        <p:nvSpPr>
          <p:cNvPr id="514" name="Shape 514"/>
          <p:cNvSpPr txBox="1"/>
          <p:nvPr/>
        </p:nvSpPr>
        <p:spPr>
          <a:xfrm>
            <a:off x="4962450" y="3957000"/>
            <a:ext cx="20289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1.54 x 10      1/s</a:t>
            </a:r>
            <a:endParaRPr b="1" sz="1800"/>
          </a:p>
        </p:txBody>
      </p:sp>
      <p:sp>
        <p:nvSpPr>
          <p:cNvPr id="515" name="Shape 515"/>
          <p:cNvSpPr txBox="1"/>
          <p:nvPr/>
        </p:nvSpPr>
        <p:spPr>
          <a:xfrm>
            <a:off x="5988550" y="3841950"/>
            <a:ext cx="5967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-14</a:t>
            </a:r>
            <a:endParaRPr b="1"/>
          </a:p>
        </p:txBody>
      </p:sp>
      <p:cxnSp>
        <p:nvCxnSpPr>
          <p:cNvPr id="516" name="Shape 516"/>
          <p:cNvCxnSpPr/>
          <p:nvPr/>
        </p:nvCxnSpPr>
        <p:spPr>
          <a:xfrm flipH="1">
            <a:off x="5644550" y="4270975"/>
            <a:ext cx="903000" cy="517500"/>
          </a:xfrm>
          <a:prstGeom prst="straightConnector1">
            <a:avLst/>
          </a:prstGeom>
          <a:noFill/>
          <a:ln cap="flat" cmpd="sng" w="9525">
            <a:solidFill>
              <a:schemeClr val="dk2"/>
            </a:solidFill>
            <a:prstDash val="solid"/>
            <a:round/>
            <a:headEnd len="med" w="med" type="none"/>
            <a:tailEnd len="med" w="med" type="triangle"/>
          </a:ln>
        </p:spPr>
      </p:cxnSp>
      <p:sp>
        <p:nvSpPr>
          <p:cNvPr id="517" name="Shape 517"/>
          <p:cNvSpPr txBox="1"/>
          <p:nvPr/>
        </p:nvSpPr>
        <p:spPr>
          <a:xfrm>
            <a:off x="4496750" y="4638450"/>
            <a:ext cx="3032700" cy="58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1200"/>
              <a:t>a </a:t>
            </a:r>
            <a:r>
              <a:rPr b="1" lang="en-US" sz="1200"/>
              <a:t>Hz</a:t>
            </a:r>
            <a:r>
              <a:rPr lang="en-US" sz="1200"/>
              <a:t> is the same as 1/s. You want the second instead of the Hz b/c it is more consistent with the upper units which is also given in seconds.</a:t>
            </a:r>
            <a:endParaRPr sz="1200"/>
          </a:p>
        </p:txBody>
      </p:sp>
      <p:sp>
        <p:nvSpPr>
          <p:cNvPr id="518" name="Shape 518"/>
          <p:cNvSpPr txBox="1"/>
          <p:nvPr/>
        </p:nvSpPr>
        <p:spPr>
          <a:xfrm>
            <a:off x="7036656" y="3699616"/>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cxnSp>
        <p:nvCxnSpPr>
          <p:cNvPr id="519" name="Shape 519"/>
          <p:cNvCxnSpPr>
            <a:stCxn id="520" idx="1"/>
          </p:cNvCxnSpPr>
          <p:nvPr/>
        </p:nvCxnSpPr>
        <p:spPr>
          <a:xfrm>
            <a:off x="8641625" y="4116675"/>
            <a:ext cx="50700" cy="897600"/>
          </a:xfrm>
          <a:prstGeom prst="straightConnector1">
            <a:avLst/>
          </a:prstGeom>
          <a:noFill/>
          <a:ln cap="flat" cmpd="sng" w="9525">
            <a:solidFill>
              <a:schemeClr val="dk2"/>
            </a:solidFill>
            <a:prstDash val="solid"/>
            <a:round/>
            <a:headEnd len="med" w="med" type="none"/>
            <a:tailEnd len="med" w="med" type="triangle"/>
          </a:ln>
        </p:spPr>
      </p:cxnSp>
      <p:sp>
        <p:nvSpPr>
          <p:cNvPr id="521" name="Shape 521"/>
          <p:cNvSpPr txBox="1"/>
          <p:nvPr/>
        </p:nvSpPr>
        <p:spPr>
          <a:xfrm>
            <a:off x="7733225" y="5029925"/>
            <a:ext cx="1524000" cy="145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38761D"/>
                </a:solidFill>
              </a:rPr>
              <a:t>Use the exponent rules from the previous volume to manage the exponents</a:t>
            </a:r>
            <a:endParaRPr>
              <a:solidFill>
                <a:srgbClr val="38761D"/>
              </a:solidFill>
            </a:endParaRPr>
          </a:p>
        </p:txBody>
      </p:sp>
      <p:pic>
        <p:nvPicPr>
          <p:cNvPr id="522" name="Shape 522"/>
          <p:cNvPicPr preferRelativeResize="0"/>
          <p:nvPr/>
        </p:nvPicPr>
        <p:blipFill>
          <a:blip r:embed="rId6">
            <a:alphaModFix/>
          </a:blip>
          <a:stretch>
            <a:fillRect/>
          </a:stretch>
        </p:blipFill>
        <p:spPr>
          <a:xfrm>
            <a:off x="6370825" y="5918650"/>
            <a:ext cx="1362390" cy="737625"/>
          </a:xfrm>
          <a:prstGeom prst="rect">
            <a:avLst/>
          </a:prstGeom>
          <a:noFill/>
          <a:ln>
            <a:noFill/>
          </a:ln>
        </p:spPr>
      </p:pic>
      <p:sp>
        <p:nvSpPr>
          <p:cNvPr id="523" name="Shape 523"/>
          <p:cNvSpPr txBox="1"/>
          <p:nvPr/>
        </p:nvSpPr>
        <p:spPr>
          <a:xfrm>
            <a:off x="7488950" y="3379250"/>
            <a:ext cx="7713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2.998 </a:t>
            </a:r>
            <a:endParaRPr b="1" sz="1800"/>
          </a:p>
        </p:txBody>
      </p:sp>
      <p:sp>
        <p:nvSpPr>
          <p:cNvPr id="524" name="Shape 524"/>
          <p:cNvSpPr txBox="1"/>
          <p:nvPr/>
        </p:nvSpPr>
        <p:spPr>
          <a:xfrm>
            <a:off x="9021125" y="3334875"/>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8</a:t>
            </a:r>
            <a:endParaRPr b="1"/>
          </a:p>
        </p:txBody>
      </p:sp>
      <p:sp>
        <p:nvSpPr>
          <p:cNvPr id="525" name="Shape 525"/>
          <p:cNvSpPr txBox="1"/>
          <p:nvPr/>
        </p:nvSpPr>
        <p:spPr>
          <a:xfrm>
            <a:off x="7529550" y="3903625"/>
            <a:ext cx="7218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1.54 </a:t>
            </a:r>
            <a:endParaRPr b="1" sz="1800"/>
          </a:p>
        </p:txBody>
      </p:sp>
      <p:cxnSp>
        <p:nvCxnSpPr>
          <p:cNvPr id="526" name="Shape 526"/>
          <p:cNvCxnSpPr/>
          <p:nvPr/>
        </p:nvCxnSpPr>
        <p:spPr>
          <a:xfrm flipH="1" rot="10800000">
            <a:off x="7431850" y="3828725"/>
            <a:ext cx="828000" cy="18900"/>
          </a:xfrm>
          <a:prstGeom prst="straightConnector1">
            <a:avLst/>
          </a:prstGeom>
          <a:noFill/>
          <a:ln cap="flat" cmpd="sng" w="9525">
            <a:solidFill>
              <a:schemeClr val="dk2"/>
            </a:solidFill>
            <a:prstDash val="solid"/>
            <a:round/>
            <a:headEnd len="med" w="med" type="none"/>
            <a:tailEnd len="med" w="med" type="none"/>
          </a:ln>
        </p:spPr>
      </p:cxnSp>
      <p:sp>
        <p:nvSpPr>
          <p:cNvPr id="527" name="Shape 527"/>
          <p:cNvSpPr txBox="1"/>
          <p:nvPr/>
        </p:nvSpPr>
        <p:spPr>
          <a:xfrm>
            <a:off x="8348825" y="3631275"/>
            <a:ext cx="292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x</a:t>
            </a:r>
            <a:endParaRPr/>
          </a:p>
        </p:txBody>
      </p:sp>
      <p:sp>
        <p:nvSpPr>
          <p:cNvPr id="528" name="Shape 528"/>
          <p:cNvSpPr txBox="1"/>
          <p:nvPr/>
        </p:nvSpPr>
        <p:spPr>
          <a:xfrm>
            <a:off x="8641625" y="3434175"/>
            <a:ext cx="4476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10</a:t>
            </a:r>
            <a:endParaRPr b="1" sz="1800"/>
          </a:p>
        </p:txBody>
      </p:sp>
      <p:cxnSp>
        <p:nvCxnSpPr>
          <p:cNvPr id="529" name="Shape 529"/>
          <p:cNvCxnSpPr/>
          <p:nvPr/>
        </p:nvCxnSpPr>
        <p:spPr>
          <a:xfrm flipH="1" rot="10800000">
            <a:off x="8613275" y="3828725"/>
            <a:ext cx="828000" cy="18900"/>
          </a:xfrm>
          <a:prstGeom prst="straightConnector1">
            <a:avLst/>
          </a:prstGeom>
          <a:noFill/>
          <a:ln cap="flat" cmpd="sng" w="9525">
            <a:solidFill>
              <a:schemeClr val="dk2"/>
            </a:solidFill>
            <a:prstDash val="solid"/>
            <a:round/>
            <a:headEnd len="med" w="med" type="none"/>
            <a:tailEnd len="med" w="med" type="none"/>
          </a:ln>
        </p:spPr>
      </p:cxnSp>
      <p:sp>
        <p:nvSpPr>
          <p:cNvPr id="530" name="Shape 530"/>
          <p:cNvSpPr txBox="1"/>
          <p:nvPr/>
        </p:nvSpPr>
        <p:spPr>
          <a:xfrm>
            <a:off x="9021125" y="3792075"/>
            <a:ext cx="5043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-14</a:t>
            </a:r>
            <a:endParaRPr b="1"/>
          </a:p>
        </p:txBody>
      </p:sp>
      <p:sp>
        <p:nvSpPr>
          <p:cNvPr id="520" name="Shape 520"/>
          <p:cNvSpPr txBox="1"/>
          <p:nvPr/>
        </p:nvSpPr>
        <p:spPr>
          <a:xfrm>
            <a:off x="8641625" y="3891375"/>
            <a:ext cx="4476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10</a:t>
            </a:r>
            <a:endParaRPr b="1" sz="1800"/>
          </a:p>
        </p:txBody>
      </p:sp>
      <p:cxnSp>
        <p:nvCxnSpPr>
          <p:cNvPr id="531" name="Shape 531"/>
          <p:cNvCxnSpPr/>
          <p:nvPr/>
        </p:nvCxnSpPr>
        <p:spPr>
          <a:xfrm flipH="1" rot="10800000">
            <a:off x="9725225" y="3788175"/>
            <a:ext cx="828000" cy="18900"/>
          </a:xfrm>
          <a:prstGeom prst="straightConnector1">
            <a:avLst/>
          </a:prstGeom>
          <a:noFill/>
          <a:ln cap="flat" cmpd="sng" w="9525">
            <a:solidFill>
              <a:schemeClr val="dk2"/>
            </a:solidFill>
            <a:prstDash val="solid"/>
            <a:round/>
            <a:headEnd len="med" w="med" type="none"/>
            <a:tailEnd len="med" w="med" type="none"/>
          </a:ln>
        </p:spPr>
      </p:cxnSp>
      <p:sp>
        <p:nvSpPr>
          <p:cNvPr id="532" name="Shape 532"/>
          <p:cNvSpPr txBox="1"/>
          <p:nvPr/>
        </p:nvSpPr>
        <p:spPr>
          <a:xfrm>
            <a:off x="9943325" y="3129375"/>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m</a:t>
            </a:r>
            <a:endParaRPr/>
          </a:p>
        </p:txBody>
      </p:sp>
      <p:cxnSp>
        <p:nvCxnSpPr>
          <p:cNvPr id="533" name="Shape 533"/>
          <p:cNvCxnSpPr/>
          <p:nvPr/>
        </p:nvCxnSpPr>
        <p:spPr>
          <a:xfrm flipH="1" rot="10800000">
            <a:off x="9858850" y="3452450"/>
            <a:ext cx="573900" cy="37800"/>
          </a:xfrm>
          <a:prstGeom prst="straightConnector1">
            <a:avLst/>
          </a:prstGeom>
          <a:noFill/>
          <a:ln cap="flat" cmpd="sng" w="9525">
            <a:solidFill>
              <a:schemeClr val="dk2"/>
            </a:solidFill>
            <a:prstDash val="solid"/>
            <a:round/>
            <a:headEnd len="med" w="med" type="none"/>
            <a:tailEnd len="med" w="med" type="none"/>
          </a:ln>
        </p:spPr>
      </p:cxnSp>
      <p:sp>
        <p:nvSpPr>
          <p:cNvPr id="534" name="Shape 534"/>
          <p:cNvSpPr txBox="1"/>
          <p:nvPr/>
        </p:nvSpPr>
        <p:spPr>
          <a:xfrm>
            <a:off x="9917650" y="3438200"/>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s</a:t>
            </a:r>
            <a:endParaRPr/>
          </a:p>
        </p:txBody>
      </p:sp>
      <p:sp>
        <p:nvSpPr>
          <p:cNvPr id="535" name="Shape 535"/>
          <p:cNvSpPr txBox="1"/>
          <p:nvPr/>
        </p:nvSpPr>
        <p:spPr>
          <a:xfrm>
            <a:off x="9867125" y="3891375"/>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1</a:t>
            </a:r>
            <a:endParaRPr/>
          </a:p>
        </p:txBody>
      </p:sp>
      <p:cxnSp>
        <p:nvCxnSpPr>
          <p:cNvPr id="536" name="Shape 536"/>
          <p:cNvCxnSpPr/>
          <p:nvPr/>
        </p:nvCxnSpPr>
        <p:spPr>
          <a:xfrm flipH="1" rot="10800000">
            <a:off x="9782650" y="4214450"/>
            <a:ext cx="573900" cy="37800"/>
          </a:xfrm>
          <a:prstGeom prst="straightConnector1">
            <a:avLst/>
          </a:prstGeom>
          <a:noFill/>
          <a:ln cap="flat" cmpd="sng" w="9525">
            <a:solidFill>
              <a:schemeClr val="dk2"/>
            </a:solidFill>
            <a:prstDash val="solid"/>
            <a:round/>
            <a:headEnd len="med" w="med" type="none"/>
            <a:tailEnd len="med" w="med" type="none"/>
          </a:ln>
        </p:spPr>
      </p:cxnSp>
      <p:sp>
        <p:nvSpPr>
          <p:cNvPr id="537" name="Shape 537"/>
          <p:cNvSpPr txBox="1"/>
          <p:nvPr/>
        </p:nvSpPr>
        <p:spPr>
          <a:xfrm>
            <a:off x="9841450" y="4200200"/>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s</a:t>
            </a:r>
            <a:endParaRPr/>
          </a:p>
        </p:txBody>
      </p:sp>
      <p:cxnSp>
        <p:nvCxnSpPr>
          <p:cNvPr id="538" name="Shape 538"/>
          <p:cNvCxnSpPr>
            <a:stCxn id="539" idx="1"/>
          </p:cNvCxnSpPr>
          <p:nvPr/>
        </p:nvCxnSpPr>
        <p:spPr>
          <a:xfrm rot="10800000">
            <a:off x="2709400" y="4873150"/>
            <a:ext cx="705300" cy="567000"/>
          </a:xfrm>
          <a:prstGeom prst="straightConnector1">
            <a:avLst/>
          </a:prstGeom>
          <a:noFill/>
          <a:ln cap="flat" cmpd="sng" w="9525">
            <a:solidFill>
              <a:schemeClr val="dk2"/>
            </a:solidFill>
            <a:prstDash val="solid"/>
            <a:round/>
            <a:headEnd len="med" w="med" type="none"/>
            <a:tailEnd len="med" w="med" type="triangle"/>
          </a:ln>
        </p:spPr>
      </p:cxnSp>
      <p:sp>
        <p:nvSpPr>
          <p:cNvPr id="540" name="Shape 540"/>
          <p:cNvSpPr txBox="1"/>
          <p:nvPr/>
        </p:nvSpPr>
        <p:spPr>
          <a:xfrm>
            <a:off x="1718700" y="4394475"/>
            <a:ext cx="1267200" cy="669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FF0000"/>
                </a:solidFill>
              </a:rPr>
              <a:t>Handle the units as if they were numbers.</a:t>
            </a:r>
            <a:endParaRPr>
              <a:solidFill>
                <a:srgbClr val="FF0000"/>
              </a:solidFill>
            </a:endParaRPr>
          </a:p>
        </p:txBody>
      </p:sp>
      <p:sp>
        <p:nvSpPr>
          <p:cNvPr id="541" name="Shape 541"/>
          <p:cNvSpPr txBox="1"/>
          <p:nvPr/>
        </p:nvSpPr>
        <p:spPr>
          <a:xfrm>
            <a:off x="10637500" y="3631275"/>
            <a:ext cx="3918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542" name="Shape 542"/>
          <p:cNvSpPr txBox="1"/>
          <p:nvPr/>
        </p:nvSpPr>
        <p:spPr>
          <a:xfrm>
            <a:off x="192300" y="5363825"/>
            <a:ext cx="3918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543" name="Shape 543"/>
          <p:cNvSpPr txBox="1"/>
          <p:nvPr/>
        </p:nvSpPr>
        <p:spPr>
          <a:xfrm>
            <a:off x="517400" y="5398050"/>
            <a:ext cx="666900" cy="34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US" sz="1800">
                <a:solidFill>
                  <a:schemeClr val="dk1"/>
                </a:solidFill>
              </a:rPr>
              <a:t>1.95</a:t>
            </a:r>
            <a:endParaRPr/>
          </a:p>
        </p:txBody>
      </p:sp>
      <p:sp>
        <p:nvSpPr>
          <p:cNvPr id="544" name="Shape 544"/>
          <p:cNvSpPr txBox="1"/>
          <p:nvPr/>
        </p:nvSpPr>
        <p:spPr>
          <a:xfrm>
            <a:off x="1566300" y="5246950"/>
            <a:ext cx="14664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solidFill>
                  <a:srgbClr val="38761D"/>
                </a:solidFill>
              </a:rPr>
              <a:t>8-(-14)</a:t>
            </a:r>
            <a:endParaRPr b="1">
              <a:solidFill>
                <a:srgbClr val="38761D"/>
              </a:solidFill>
            </a:endParaRPr>
          </a:p>
        </p:txBody>
      </p:sp>
      <p:sp>
        <p:nvSpPr>
          <p:cNvPr id="545" name="Shape 545"/>
          <p:cNvSpPr txBox="1"/>
          <p:nvPr/>
        </p:nvSpPr>
        <p:spPr>
          <a:xfrm>
            <a:off x="1315125" y="5397300"/>
            <a:ext cx="4476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10</a:t>
            </a:r>
            <a:endParaRPr b="1" sz="1800"/>
          </a:p>
        </p:txBody>
      </p:sp>
      <p:sp>
        <p:nvSpPr>
          <p:cNvPr id="546" name="Shape 546"/>
          <p:cNvSpPr txBox="1"/>
          <p:nvPr/>
        </p:nvSpPr>
        <p:spPr>
          <a:xfrm>
            <a:off x="1035910" y="5417750"/>
            <a:ext cx="391800" cy="30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x</a:t>
            </a:r>
            <a:endParaRPr/>
          </a:p>
        </p:txBody>
      </p:sp>
      <p:sp>
        <p:nvSpPr>
          <p:cNvPr id="547" name="Shape 547"/>
          <p:cNvSpPr txBox="1"/>
          <p:nvPr/>
        </p:nvSpPr>
        <p:spPr>
          <a:xfrm>
            <a:off x="2492775" y="5363825"/>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m</a:t>
            </a:r>
            <a:endParaRPr/>
          </a:p>
        </p:txBody>
      </p:sp>
      <p:cxnSp>
        <p:nvCxnSpPr>
          <p:cNvPr id="548" name="Shape 548"/>
          <p:cNvCxnSpPr/>
          <p:nvPr/>
        </p:nvCxnSpPr>
        <p:spPr>
          <a:xfrm flipH="1" rot="10800000">
            <a:off x="2408300" y="5686900"/>
            <a:ext cx="573900" cy="37800"/>
          </a:xfrm>
          <a:prstGeom prst="straightConnector1">
            <a:avLst/>
          </a:prstGeom>
          <a:noFill/>
          <a:ln cap="flat" cmpd="sng" w="9525">
            <a:solidFill>
              <a:schemeClr val="dk2"/>
            </a:solidFill>
            <a:prstDash val="solid"/>
            <a:round/>
            <a:headEnd len="med" w="med" type="none"/>
            <a:tailEnd len="med" w="med" type="none"/>
          </a:ln>
        </p:spPr>
      </p:cxnSp>
      <p:sp>
        <p:nvSpPr>
          <p:cNvPr id="549" name="Shape 549"/>
          <p:cNvSpPr txBox="1"/>
          <p:nvPr/>
        </p:nvSpPr>
        <p:spPr>
          <a:xfrm>
            <a:off x="2467100" y="5672650"/>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s</a:t>
            </a:r>
            <a:endParaRPr/>
          </a:p>
        </p:txBody>
      </p:sp>
      <p:sp>
        <p:nvSpPr>
          <p:cNvPr id="550" name="Shape 550"/>
          <p:cNvSpPr txBox="1"/>
          <p:nvPr/>
        </p:nvSpPr>
        <p:spPr>
          <a:xfrm>
            <a:off x="3061272" y="5465400"/>
            <a:ext cx="391800" cy="30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x</a:t>
            </a:r>
            <a:endParaRPr/>
          </a:p>
        </p:txBody>
      </p:sp>
      <p:sp>
        <p:nvSpPr>
          <p:cNvPr id="539" name="Shape 539"/>
          <p:cNvSpPr txBox="1"/>
          <p:nvPr/>
        </p:nvSpPr>
        <p:spPr>
          <a:xfrm>
            <a:off x="3414700" y="5273800"/>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s</a:t>
            </a:r>
            <a:endParaRPr/>
          </a:p>
        </p:txBody>
      </p:sp>
      <p:cxnSp>
        <p:nvCxnSpPr>
          <p:cNvPr id="551" name="Shape 551"/>
          <p:cNvCxnSpPr/>
          <p:nvPr/>
        </p:nvCxnSpPr>
        <p:spPr>
          <a:xfrm flipH="1" rot="10800000">
            <a:off x="3330225" y="5596875"/>
            <a:ext cx="573900" cy="37800"/>
          </a:xfrm>
          <a:prstGeom prst="straightConnector1">
            <a:avLst/>
          </a:prstGeom>
          <a:noFill/>
          <a:ln cap="flat" cmpd="sng" w="9525">
            <a:solidFill>
              <a:schemeClr val="dk2"/>
            </a:solidFill>
            <a:prstDash val="solid"/>
            <a:round/>
            <a:headEnd len="med" w="med" type="none"/>
            <a:tailEnd len="med" w="med" type="none"/>
          </a:ln>
        </p:spPr>
      </p:cxnSp>
      <p:sp>
        <p:nvSpPr>
          <p:cNvPr id="552" name="Shape 552"/>
          <p:cNvSpPr txBox="1"/>
          <p:nvPr/>
        </p:nvSpPr>
        <p:spPr>
          <a:xfrm>
            <a:off x="3389025" y="5582625"/>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1</a:t>
            </a:r>
            <a:endParaRPr/>
          </a:p>
        </p:txBody>
      </p:sp>
      <p:cxnSp>
        <p:nvCxnSpPr>
          <p:cNvPr id="553" name="Shape 553"/>
          <p:cNvCxnSpPr/>
          <p:nvPr/>
        </p:nvCxnSpPr>
        <p:spPr>
          <a:xfrm flipH="1">
            <a:off x="3337575" y="5378125"/>
            <a:ext cx="417600" cy="308700"/>
          </a:xfrm>
          <a:prstGeom prst="straightConnector1">
            <a:avLst/>
          </a:prstGeom>
          <a:noFill/>
          <a:ln cap="flat" cmpd="sng" w="9525">
            <a:solidFill>
              <a:srgbClr val="FF0000"/>
            </a:solidFill>
            <a:prstDash val="solid"/>
            <a:round/>
            <a:headEnd len="med" w="med" type="none"/>
            <a:tailEnd len="med" w="med" type="none"/>
          </a:ln>
        </p:spPr>
      </p:cxnSp>
      <p:cxnSp>
        <p:nvCxnSpPr>
          <p:cNvPr id="554" name="Shape 554"/>
          <p:cNvCxnSpPr/>
          <p:nvPr/>
        </p:nvCxnSpPr>
        <p:spPr>
          <a:xfrm flipH="1">
            <a:off x="2322375" y="5770700"/>
            <a:ext cx="507000" cy="236400"/>
          </a:xfrm>
          <a:prstGeom prst="straightConnector1">
            <a:avLst/>
          </a:prstGeom>
          <a:noFill/>
          <a:ln cap="flat" cmpd="sng" w="9525">
            <a:solidFill>
              <a:srgbClr val="FF0000"/>
            </a:solidFill>
            <a:prstDash val="solid"/>
            <a:round/>
            <a:headEnd len="med" w="med" type="none"/>
            <a:tailEnd len="med" w="med" type="none"/>
          </a:ln>
        </p:spPr>
      </p:cxnSp>
      <p:sp>
        <p:nvSpPr>
          <p:cNvPr id="555" name="Shape 555"/>
          <p:cNvSpPr txBox="1"/>
          <p:nvPr/>
        </p:nvSpPr>
        <p:spPr>
          <a:xfrm>
            <a:off x="344700" y="6202025"/>
            <a:ext cx="3918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556" name="Shape 556"/>
          <p:cNvSpPr txBox="1"/>
          <p:nvPr/>
        </p:nvSpPr>
        <p:spPr>
          <a:xfrm>
            <a:off x="669800" y="6236250"/>
            <a:ext cx="666900" cy="349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solidFill>
                  <a:schemeClr val="dk1"/>
                </a:solidFill>
              </a:rPr>
              <a:t>1.95</a:t>
            </a:r>
            <a:endParaRPr/>
          </a:p>
        </p:txBody>
      </p:sp>
      <p:sp>
        <p:nvSpPr>
          <p:cNvPr id="557" name="Shape 557"/>
          <p:cNvSpPr txBox="1"/>
          <p:nvPr/>
        </p:nvSpPr>
        <p:spPr>
          <a:xfrm>
            <a:off x="1718700" y="6085150"/>
            <a:ext cx="14664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solidFill>
                  <a:srgbClr val="38761D"/>
                </a:solidFill>
              </a:rPr>
              <a:t>24</a:t>
            </a:r>
            <a:endParaRPr b="1">
              <a:solidFill>
                <a:srgbClr val="38761D"/>
              </a:solidFill>
            </a:endParaRPr>
          </a:p>
        </p:txBody>
      </p:sp>
      <p:sp>
        <p:nvSpPr>
          <p:cNvPr id="558" name="Shape 558"/>
          <p:cNvSpPr txBox="1"/>
          <p:nvPr/>
        </p:nvSpPr>
        <p:spPr>
          <a:xfrm>
            <a:off x="1467525" y="6235500"/>
            <a:ext cx="4476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10</a:t>
            </a:r>
            <a:endParaRPr b="1" sz="1800"/>
          </a:p>
        </p:txBody>
      </p:sp>
      <p:sp>
        <p:nvSpPr>
          <p:cNvPr id="559" name="Shape 559"/>
          <p:cNvSpPr txBox="1"/>
          <p:nvPr/>
        </p:nvSpPr>
        <p:spPr>
          <a:xfrm>
            <a:off x="1188310" y="6255950"/>
            <a:ext cx="391800" cy="30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x</a:t>
            </a:r>
            <a:endParaRPr/>
          </a:p>
        </p:txBody>
      </p:sp>
      <p:sp>
        <p:nvSpPr>
          <p:cNvPr id="560" name="Shape 560"/>
          <p:cNvSpPr txBox="1"/>
          <p:nvPr/>
        </p:nvSpPr>
        <p:spPr>
          <a:xfrm>
            <a:off x="2219813" y="6276250"/>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m</a:t>
            </a:r>
            <a:endParaRPr/>
          </a:p>
        </p:txBody>
      </p:sp>
      <p:sp>
        <p:nvSpPr>
          <p:cNvPr id="561" name="Shape 561"/>
          <p:cNvSpPr txBox="1"/>
          <p:nvPr/>
        </p:nvSpPr>
        <p:spPr>
          <a:xfrm>
            <a:off x="5155250" y="2492975"/>
            <a:ext cx="1298100" cy="554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4A86E8"/>
                </a:solidFill>
              </a:rPr>
              <a:t>The frequency is given</a:t>
            </a:r>
            <a:endParaRPr>
              <a:solidFill>
                <a:srgbClr val="4A86E8"/>
              </a:solidFill>
            </a:endParaRPr>
          </a:p>
        </p:txBody>
      </p:sp>
      <p:cxnSp>
        <p:nvCxnSpPr>
          <p:cNvPr id="562" name="Shape 562"/>
          <p:cNvCxnSpPr>
            <a:stCxn id="492" idx="2"/>
          </p:cNvCxnSpPr>
          <p:nvPr/>
        </p:nvCxnSpPr>
        <p:spPr>
          <a:xfrm flipH="1">
            <a:off x="1241900" y="2031787"/>
            <a:ext cx="6522900" cy="1646400"/>
          </a:xfrm>
          <a:prstGeom prst="straightConnector1">
            <a:avLst/>
          </a:prstGeom>
          <a:noFill/>
          <a:ln cap="flat" cmpd="sng" w="9525">
            <a:solidFill>
              <a:srgbClr val="FF0000"/>
            </a:solidFill>
            <a:prstDash val="solid"/>
            <a:round/>
            <a:headEnd len="med" w="med" type="none"/>
            <a:tailEnd len="med" w="med" type="triangle"/>
          </a:ln>
        </p:spPr>
      </p:cxnSp>
      <p:sp>
        <p:nvSpPr>
          <p:cNvPr id="563" name="Shape 563"/>
          <p:cNvSpPr txBox="1"/>
          <p:nvPr/>
        </p:nvSpPr>
        <p:spPr>
          <a:xfrm>
            <a:off x="1580100" y="2455325"/>
            <a:ext cx="1853400" cy="517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FF0000"/>
                </a:solidFill>
              </a:rPr>
              <a:t>Isolate the wavelength from the formula</a:t>
            </a:r>
            <a:endParaRPr>
              <a:solidFill>
                <a:srgbClr val="FF0000"/>
              </a:solidFill>
            </a:endParaRPr>
          </a:p>
        </p:txBody>
      </p:sp>
      <p:sp>
        <p:nvSpPr>
          <p:cNvPr id="564" name="Shape 564"/>
          <p:cNvSpPr txBox="1"/>
          <p:nvPr/>
        </p:nvSpPr>
        <p:spPr>
          <a:xfrm>
            <a:off x="2835825" y="6347825"/>
            <a:ext cx="3310800" cy="30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FF0000"/>
                </a:solidFill>
              </a:rPr>
              <a:t>This unit is correct. Indeed wavelengths are measured as distances.</a:t>
            </a:r>
            <a:endParaRPr>
              <a:solidFill>
                <a:srgbClr val="FF0000"/>
              </a:solidFill>
            </a:endParaRPr>
          </a:p>
        </p:txBody>
      </p:sp>
      <p:pic>
        <p:nvPicPr>
          <p:cNvPr id="565" name="Shape 565"/>
          <p:cNvPicPr preferRelativeResize="0"/>
          <p:nvPr/>
        </p:nvPicPr>
        <p:blipFill>
          <a:blip r:embed="rId4">
            <a:alphaModFix/>
          </a:blip>
          <a:stretch>
            <a:fillRect/>
          </a:stretch>
        </p:blipFill>
        <p:spPr>
          <a:xfrm>
            <a:off x="0" y="6171466"/>
            <a:ext cx="362344" cy="474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10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Shape 570"/>
          <p:cNvSpPr txBox="1"/>
          <p:nvPr/>
        </p:nvSpPr>
        <p:spPr>
          <a:xfrm>
            <a:off x="100867" y="60500"/>
            <a:ext cx="6595500" cy="554700"/>
          </a:xfrm>
          <a:prstGeom prst="rect">
            <a:avLst/>
          </a:prstGeom>
          <a:noFill/>
          <a:ln>
            <a:noFill/>
          </a:ln>
        </p:spPr>
        <p:txBody>
          <a:bodyPr anchorCtr="0" anchor="t" bIns="121900" lIns="121900" spcFirstLastPara="1" rIns="121900" wrap="square" tIns="121900">
            <a:noAutofit/>
          </a:bodyPr>
          <a:lstStyle/>
          <a:p>
            <a:pPr indent="0" lvl="0" marL="0" rtl="0">
              <a:spcBef>
                <a:spcPts val="0"/>
              </a:spcBef>
              <a:spcAft>
                <a:spcPts val="0"/>
              </a:spcAft>
              <a:buNone/>
            </a:pPr>
            <a:r>
              <a:rPr lang="en-US" sz="1900"/>
              <a:t>You’ll need a calculator:</a:t>
            </a:r>
            <a:endParaRPr sz="1900"/>
          </a:p>
        </p:txBody>
      </p:sp>
      <p:pic>
        <p:nvPicPr>
          <p:cNvPr id="571" name="Shape 571"/>
          <p:cNvPicPr preferRelativeResize="0"/>
          <p:nvPr/>
        </p:nvPicPr>
        <p:blipFill>
          <a:blip r:embed="rId3">
            <a:alphaModFix/>
          </a:blip>
          <a:stretch>
            <a:fillRect/>
          </a:stretch>
        </p:blipFill>
        <p:spPr>
          <a:xfrm>
            <a:off x="100875" y="615189"/>
            <a:ext cx="11785600" cy="777303"/>
          </a:xfrm>
          <a:prstGeom prst="rect">
            <a:avLst/>
          </a:prstGeom>
          <a:noFill/>
          <a:ln>
            <a:noFill/>
          </a:ln>
        </p:spPr>
      </p:pic>
      <p:sp>
        <p:nvSpPr>
          <p:cNvPr id="572" name="Shape 572"/>
          <p:cNvSpPr/>
          <p:nvPr/>
        </p:nvSpPr>
        <p:spPr>
          <a:xfrm>
            <a:off x="2897475" y="631425"/>
            <a:ext cx="1749900" cy="657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3" name="Shape 573"/>
          <p:cNvSpPr txBox="1"/>
          <p:nvPr/>
        </p:nvSpPr>
        <p:spPr>
          <a:xfrm>
            <a:off x="165925" y="2252250"/>
            <a:ext cx="4859700" cy="669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For any wave, we know the frequency x wavelength product results in the constant that is the speed of light</a:t>
            </a:r>
            <a:endParaRPr/>
          </a:p>
        </p:txBody>
      </p:sp>
      <p:pic>
        <p:nvPicPr>
          <p:cNvPr id="574" name="Shape 574"/>
          <p:cNvPicPr preferRelativeResize="0"/>
          <p:nvPr/>
        </p:nvPicPr>
        <p:blipFill>
          <a:blip r:embed="rId4">
            <a:alphaModFix/>
          </a:blip>
          <a:stretch>
            <a:fillRect/>
          </a:stretch>
        </p:blipFill>
        <p:spPr>
          <a:xfrm>
            <a:off x="5025600" y="2321724"/>
            <a:ext cx="266700" cy="349763"/>
          </a:xfrm>
          <a:prstGeom prst="rect">
            <a:avLst/>
          </a:prstGeom>
          <a:noFill/>
          <a:ln>
            <a:noFill/>
          </a:ln>
        </p:spPr>
      </p:pic>
      <p:pic>
        <p:nvPicPr>
          <p:cNvPr id="575" name="Shape 575"/>
          <p:cNvPicPr preferRelativeResize="0"/>
          <p:nvPr/>
        </p:nvPicPr>
        <p:blipFill>
          <a:blip r:embed="rId5">
            <a:alphaModFix/>
          </a:blip>
          <a:stretch>
            <a:fillRect/>
          </a:stretch>
        </p:blipFill>
        <p:spPr>
          <a:xfrm>
            <a:off x="5584525" y="2384016"/>
            <a:ext cx="215400" cy="225176"/>
          </a:xfrm>
          <a:prstGeom prst="rect">
            <a:avLst/>
          </a:prstGeom>
          <a:noFill/>
          <a:ln>
            <a:noFill/>
          </a:ln>
        </p:spPr>
      </p:pic>
      <p:sp>
        <p:nvSpPr>
          <p:cNvPr id="576" name="Shape 576"/>
          <p:cNvSpPr txBox="1"/>
          <p:nvPr/>
        </p:nvSpPr>
        <p:spPr>
          <a:xfrm>
            <a:off x="5872775" y="2321725"/>
            <a:ext cx="721800" cy="349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  c</a:t>
            </a:r>
            <a:endParaRPr/>
          </a:p>
        </p:txBody>
      </p:sp>
      <p:sp>
        <p:nvSpPr>
          <p:cNvPr id="577" name="Shape 577"/>
          <p:cNvSpPr txBox="1"/>
          <p:nvPr/>
        </p:nvSpPr>
        <p:spPr>
          <a:xfrm>
            <a:off x="5296275" y="2362900"/>
            <a:ext cx="2154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578" name="Shape 578"/>
          <p:cNvSpPr txBox="1"/>
          <p:nvPr/>
        </p:nvSpPr>
        <p:spPr>
          <a:xfrm>
            <a:off x="6505150" y="2317288"/>
            <a:ext cx="30810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 2.998 x 10    m/s</a:t>
            </a:r>
            <a:endParaRPr b="1" sz="1800"/>
          </a:p>
        </p:txBody>
      </p:sp>
      <p:sp>
        <p:nvSpPr>
          <p:cNvPr id="579" name="Shape 579"/>
          <p:cNvSpPr txBox="1"/>
          <p:nvPr/>
        </p:nvSpPr>
        <p:spPr>
          <a:xfrm>
            <a:off x="7778850" y="2174738"/>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8</a:t>
            </a:r>
            <a:endParaRPr b="1"/>
          </a:p>
        </p:txBody>
      </p:sp>
      <p:pic>
        <p:nvPicPr>
          <p:cNvPr id="580" name="Shape 580"/>
          <p:cNvPicPr preferRelativeResize="0"/>
          <p:nvPr/>
        </p:nvPicPr>
        <p:blipFill>
          <a:blip r:embed="rId4">
            <a:alphaModFix/>
          </a:blip>
          <a:stretch>
            <a:fillRect/>
          </a:stretch>
        </p:blipFill>
        <p:spPr>
          <a:xfrm>
            <a:off x="1442325" y="3498103"/>
            <a:ext cx="362344" cy="474662"/>
          </a:xfrm>
          <a:prstGeom prst="rect">
            <a:avLst/>
          </a:prstGeom>
          <a:noFill/>
          <a:ln>
            <a:noFill/>
          </a:ln>
        </p:spPr>
      </p:pic>
      <p:pic>
        <p:nvPicPr>
          <p:cNvPr id="581" name="Shape 581"/>
          <p:cNvPicPr preferRelativeResize="0"/>
          <p:nvPr/>
        </p:nvPicPr>
        <p:blipFill>
          <a:blip r:embed="rId5">
            <a:alphaModFix/>
          </a:blip>
          <a:stretch>
            <a:fillRect/>
          </a:stretch>
        </p:blipFill>
        <p:spPr>
          <a:xfrm>
            <a:off x="494401" y="3192519"/>
            <a:ext cx="292646" cy="305585"/>
          </a:xfrm>
          <a:prstGeom prst="rect">
            <a:avLst/>
          </a:prstGeom>
          <a:noFill/>
          <a:ln>
            <a:noFill/>
          </a:ln>
        </p:spPr>
      </p:pic>
      <p:sp>
        <p:nvSpPr>
          <p:cNvPr id="582" name="Shape 582"/>
          <p:cNvSpPr txBox="1"/>
          <p:nvPr/>
        </p:nvSpPr>
        <p:spPr>
          <a:xfrm>
            <a:off x="842119" y="3192516"/>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cxnSp>
        <p:nvCxnSpPr>
          <p:cNvPr id="583" name="Shape 583"/>
          <p:cNvCxnSpPr/>
          <p:nvPr/>
        </p:nvCxnSpPr>
        <p:spPr>
          <a:xfrm flipH="1" rot="10800000">
            <a:off x="1289648" y="3413811"/>
            <a:ext cx="843600" cy="12600"/>
          </a:xfrm>
          <a:prstGeom prst="straightConnector1">
            <a:avLst/>
          </a:prstGeom>
          <a:noFill/>
          <a:ln cap="flat" cmpd="sng" w="9525">
            <a:solidFill>
              <a:schemeClr val="dk2"/>
            </a:solidFill>
            <a:prstDash val="solid"/>
            <a:round/>
            <a:headEnd len="med" w="med" type="none"/>
            <a:tailEnd len="med" w="med" type="none"/>
          </a:ln>
        </p:spPr>
      </p:cxnSp>
      <p:sp>
        <p:nvSpPr>
          <p:cNvPr id="584" name="Shape 584"/>
          <p:cNvSpPr txBox="1"/>
          <p:nvPr/>
        </p:nvSpPr>
        <p:spPr>
          <a:xfrm>
            <a:off x="1442322" y="2921555"/>
            <a:ext cx="447600" cy="58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c</a:t>
            </a:r>
            <a:endParaRPr/>
          </a:p>
        </p:txBody>
      </p:sp>
      <p:sp>
        <p:nvSpPr>
          <p:cNvPr id="585" name="Shape 585"/>
          <p:cNvSpPr txBox="1"/>
          <p:nvPr/>
        </p:nvSpPr>
        <p:spPr>
          <a:xfrm>
            <a:off x="2505525" y="3087175"/>
            <a:ext cx="20289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2.998 x 10    m/s</a:t>
            </a:r>
            <a:endParaRPr b="1" sz="1800"/>
          </a:p>
        </p:txBody>
      </p:sp>
      <p:sp>
        <p:nvSpPr>
          <p:cNvPr id="586" name="Shape 586"/>
          <p:cNvSpPr txBox="1"/>
          <p:nvPr/>
        </p:nvSpPr>
        <p:spPr>
          <a:xfrm>
            <a:off x="3647500" y="2922913"/>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8</a:t>
            </a:r>
            <a:endParaRPr b="1"/>
          </a:p>
        </p:txBody>
      </p:sp>
      <p:sp>
        <p:nvSpPr>
          <p:cNvPr id="587" name="Shape 587"/>
          <p:cNvSpPr txBox="1"/>
          <p:nvPr/>
        </p:nvSpPr>
        <p:spPr>
          <a:xfrm>
            <a:off x="2207181" y="3265816"/>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588" name="Shape 588"/>
          <p:cNvSpPr txBox="1"/>
          <p:nvPr/>
        </p:nvSpPr>
        <p:spPr>
          <a:xfrm>
            <a:off x="4967275" y="3038850"/>
            <a:ext cx="21012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2.998 x 10    </a:t>
            </a:r>
            <a:r>
              <a:rPr b="1" lang="en-US" sz="1800">
                <a:solidFill>
                  <a:srgbClr val="1155CC"/>
                </a:solidFill>
              </a:rPr>
              <a:t>m</a:t>
            </a:r>
            <a:r>
              <a:rPr b="1" lang="en-US" sz="1800"/>
              <a:t>/s</a:t>
            </a:r>
            <a:endParaRPr b="1" sz="1800"/>
          </a:p>
        </p:txBody>
      </p:sp>
      <p:sp>
        <p:nvSpPr>
          <p:cNvPr id="589" name="Shape 589"/>
          <p:cNvSpPr txBox="1"/>
          <p:nvPr/>
        </p:nvSpPr>
        <p:spPr>
          <a:xfrm>
            <a:off x="6076200" y="2922913"/>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8</a:t>
            </a:r>
            <a:endParaRPr b="1"/>
          </a:p>
        </p:txBody>
      </p:sp>
      <p:sp>
        <p:nvSpPr>
          <p:cNvPr id="590" name="Shape 590"/>
          <p:cNvSpPr txBox="1"/>
          <p:nvPr/>
        </p:nvSpPr>
        <p:spPr>
          <a:xfrm>
            <a:off x="4635881" y="3265816"/>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591" name="Shape 591"/>
          <p:cNvSpPr txBox="1"/>
          <p:nvPr/>
        </p:nvSpPr>
        <p:spPr>
          <a:xfrm>
            <a:off x="5507525" y="3517225"/>
            <a:ext cx="12087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520 </a:t>
            </a:r>
            <a:r>
              <a:rPr b="1" lang="en-US" sz="1800">
                <a:solidFill>
                  <a:srgbClr val="CC0000"/>
                </a:solidFill>
              </a:rPr>
              <a:t>nm</a:t>
            </a:r>
            <a:endParaRPr b="1" sz="1800">
              <a:solidFill>
                <a:srgbClr val="CC0000"/>
              </a:solidFill>
            </a:endParaRPr>
          </a:p>
        </p:txBody>
      </p:sp>
      <p:sp>
        <p:nvSpPr>
          <p:cNvPr id="592" name="Shape 592"/>
          <p:cNvSpPr txBox="1"/>
          <p:nvPr/>
        </p:nvSpPr>
        <p:spPr>
          <a:xfrm>
            <a:off x="7008431" y="3228741"/>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cxnSp>
        <p:nvCxnSpPr>
          <p:cNvPr id="593" name="Shape 593"/>
          <p:cNvCxnSpPr>
            <a:stCxn id="587" idx="3"/>
            <a:endCxn id="590" idx="1"/>
          </p:cNvCxnSpPr>
          <p:nvPr/>
        </p:nvCxnSpPr>
        <p:spPr>
          <a:xfrm>
            <a:off x="2654781" y="3503116"/>
            <a:ext cx="1981200" cy="0"/>
          </a:xfrm>
          <a:prstGeom prst="straightConnector1">
            <a:avLst/>
          </a:prstGeom>
          <a:noFill/>
          <a:ln cap="flat" cmpd="sng" w="9525">
            <a:solidFill>
              <a:schemeClr val="dk2"/>
            </a:solidFill>
            <a:prstDash val="solid"/>
            <a:round/>
            <a:headEnd len="med" w="med" type="none"/>
            <a:tailEnd len="med" w="med" type="none"/>
          </a:ln>
        </p:spPr>
      </p:cxnSp>
      <p:pic>
        <p:nvPicPr>
          <p:cNvPr id="594" name="Shape 594"/>
          <p:cNvPicPr preferRelativeResize="0"/>
          <p:nvPr/>
        </p:nvPicPr>
        <p:blipFill>
          <a:blip r:embed="rId4">
            <a:alphaModFix/>
          </a:blip>
          <a:stretch>
            <a:fillRect/>
          </a:stretch>
        </p:blipFill>
        <p:spPr>
          <a:xfrm>
            <a:off x="3217450" y="3537778"/>
            <a:ext cx="362344" cy="474662"/>
          </a:xfrm>
          <a:prstGeom prst="rect">
            <a:avLst/>
          </a:prstGeom>
          <a:noFill/>
          <a:ln>
            <a:noFill/>
          </a:ln>
        </p:spPr>
      </p:pic>
      <p:cxnSp>
        <p:nvCxnSpPr>
          <p:cNvPr id="595" name="Shape 595"/>
          <p:cNvCxnSpPr>
            <a:endCxn id="592" idx="1"/>
          </p:cNvCxnSpPr>
          <p:nvPr/>
        </p:nvCxnSpPr>
        <p:spPr>
          <a:xfrm>
            <a:off x="5004731" y="3461841"/>
            <a:ext cx="2003700" cy="4200"/>
          </a:xfrm>
          <a:prstGeom prst="straightConnector1">
            <a:avLst/>
          </a:prstGeom>
          <a:noFill/>
          <a:ln cap="flat" cmpd="sng" w="9525">
            <a:solidFill>
              <a:schemeClr val="dk2"/>
            </a:solidFill>
            <a:prstDash val="solid"/>
            <a:round/>
            <a:headEnd len="med" w="med" type="none"/>
            <a:tailEnd len="med" w="med" type="none"/>
          </a:ln>
        </p:spPr>
      </p:cxnSp>
      <p:sp>
        <p:nvSpPr>
          <p:cNvPr id="596" name="Shape 596"/>
          <p:cNvSpPr txBox="1"/>
          <p:nvPr/>
        </p:nvSpPr>
        <p:spPr>
          <a:xfrm>
            <a:off x="7302175" y="2938788"/>
            <a:ext cx="21012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2.998 x 10    m/s</a:t>
            </a:r>
            <a:endParaRPr b="1" sz="1800"/>
          </a:p>
        </p:txBody>
      </p:sp>
      <p:sp>
        <p:nvSpPr>
          <p:cNvPr id="597" name="Shape 597"/>
          <p:cNvSpPr txBox="1"/>
          <p:nvPr/>
        </p:nvSpPr>
        <p:spPr>
          <a:xfrm>
            <a:off x="8411100" y="2822850"/>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8</a:t>
            </a:r>
            <a:endParaRPr b="1"/>
          </a:p>
        </p:txBody>
      </p:sp>
      <p:sp>
        <p:nvSpPr>
          <p:cNvPr id="598" name="Shape 598"/>
          <p:cNvSpPr txBox="1"/>
          <p:nvPr/>
        </p:nvSpPr>
        <p:spPr>
          <a:xfrm>
            <a:off x="7842425" y="3417175"/>
            <a:ext cx="17499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520 x 10 </a:t>
            </a:r>
            <a:r>
              <a:rPr b="1" lang="en-US" sz="1800">
                <a:solidFill>
                  <a:srgbClr val="9900FF"/>
                </a:solidFill>
              </a:rPr>
              <a:t>m</a:t>
            </a:r>
            <a:endParaRPr b="1" sz="1800">
              <a:solidFill>
                <a:srgbClr val="9900FF"/>
              </a:solidFill>
            </a:endParaRPr>
          </a:p>
        </p:txBody>
      </p:sp>
      <p:sp>
        <p:nvSpPr>
          <p:cNvPr id="599" name="Shape 599"/>
          <p:cNvSpPr txBox="1"/>
          <p:nvPr/>
        </p:nvSpPr>
        <p:spPr>
          <a:xfrm>
            <a:off x="9343331" y="3128678"/>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cxnSp>
        <p:nvCxnSpPr>
          <p:cNvPr id="600" name="Shape 600"/>
          <p:cNvCxnSpPr>
            <a:endCxn id="599" idx="1"/>
          </p:cNvCxnSpPr>
          <p:nvPr/>
        </p:nvCxnSpPr>
        <p:spPr>
          <a:xfrm>
            <a:off x="7339631" y="3361778"/>
            <a:ext cx="2003700" cy="4200"/>
          </a:xfrm>
          <a:prstGeom prst="straightConnector1">
            <a:avLst/>
          </a:prstGeom>
          <a:noFill/>
          <a:ln cap="flat" cmpd="sng" w="9525">
            <a:solidFill>
              <a:schemeClr val="dk2"/>
            </a:solidFill>
            <a:prstDash val="solid"/>
            <a:round/>
            <a:headEnd len="med" w="med" type="none"/>
            <a:tailEnd len="med" w="med" type="none"/>
          </a:ln>
        </p:spPr>
      </p:cxnSp>
      <p:sp>
        <p:nvSpPr>
          <p:cNvPr id="601" name="Shape 601"/>
          <p:cNvSpPr txBox="1"/>
          <p:nvPr/>
        </p:nvSpPr>
        <p:spPr>
          <a:xfrm>
            <a:off x="8714025" y="3294600"/>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9</a:t>
            </a:r>
            <a:endParaRPr b="1"/>
          </a:p>
        </p:txBody>
      </p:sp>
      <p:sp>
        <p:nvSpPr>
          <p:cNvPr id="602" name="Shape 602"/>
          <p:cNvSpPr txBox="1"/>
          <p:nvPr/>
        </p:nvSpPr>
        <p:spPr>
          <a:xfrm>
            <a:off x="644600" y="4717125"/>
            <a:ext cx="3918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603" name="Shape 603"/>
          <p:cNvSpPr txBox="1"/>
          <p:nvPr/>
        </p:nvSpPr>
        <p:spPr>
          <a:xfrm>
            <a:off x="903100" y="4654875"/>
            <a:ext cx="930900" cy="349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solidFill>
                  <a:srgbClr val="FF0000"/>
                </a:solidFill>
              </a:rPr>
              <a:t>0.0058</a:t>
            </a:r>
            <a:endParaRPr>
              <a:solidFill>
                <a:srgbClr val="FF0000"/>
              </a:solidFill>
            </a:endParaRPr>
          </a:p>
        </p:txBody>
      </p:sp>
      <p:sp>
        <p:nvSpPr>
          <p:cNvPr id="604" name="Shape 604"/>
          <p:cNvSpPr txBox="1"/>
          <p:nvPr/>
        </p:nvSpPr>
        <p:spPr>
          <a:xfrm>
            <a:off x="2216125" y="4503775"/>
            <a:ext cx="14664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solidFill>
                  <a:srgbClr val="38761D"/>
                </a:solidFill>
              </a:rPr>
              <a:t>8-9</a:t>
            </a:r>
            <a:endParaRPr b="1">
              <a:solidFill>
                <a:srgbClr val="38761D"/>
              </a:solidFill>
            </a:endParaRPr>
          </a:p>
        </p:txBody>
      </p:sp>
      <p:sp>
        <p:nvSpPr>
          <p:cNvPr id="605" name="Shape 605"/>
          <p:cNvSpPr txBox="1"/>
          <p:nvPr/>
        </p:nvSpPr>
        <p:spPr>
          <a:xfrm>
            <a:off x="1964950" y="4654125"/>
            <a:ext cx="4476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10</a:t>
            </a:r>
            <a:endParaRPr b="1" sz="1800"/>
          </a:p>
        </p:txBody>
      </p:sp>
      <p:sp>
        <p:nvSpPr>
          <p:cNvPr id="606" name="Shape 606"/>
          <p:cNvSpPr txBox="1"/>
          <p:nvPr/>
        </p:nvSpPr>
        <p:spPr>
          <a:xfrm>
            <a:off x="3142600" y="4620650"/>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m</a:t>
            </a:r>
            <a:endParaRPr/>
          </a:p>
        </p:txBody>
      </p:sp>
      <p:cxnSp>
        <p:nvCxnSpPr>
          <p:cNvPr id="607" name="Shape 607"/>
          <p:cNvCxnSpPr/>
          <p:nvPr/>
        </p:nvCxnSpPr>
        <p:spPr>
          <a:xfrm flipH="1" rot="10800000">
            <a:off x="3058125" y="4943725"/>
            <a:ext cx="573900" cy="37800"/>
          </a:xfrm>
          <a:prstGeom prst="straightConnector1">
            <a:avLst/>
          </a:prstGeom>
          <a:noFill/>
          <a:ln cap="flat" cmpd="sng" w="9525">
            <a:solidFill>
              <a:schemeClr val="dk2"/>
            </a:solidFill>
            <a:prstDash val="solid"/>
            <a:round/>
            <a:headEnd len="med" w="med" type="none"/>
            <a:tailEnd len="med" w="med" type="none"/>
          </a:ln>
        </p:spPr>
      </p:cxnSp>
      <p:sp>
        <p:nvSpPr>
          <p:cNvPr id="608" name="Shape 608"/>
          <p:cNvSpPr txBox="1"/>
          <p:nvPr/>
        </p:nvSpPr>
        <p:spPr>
          <a:xfrm>
            <a:off x="3116925" y="4929475"/>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s</a:t>
            </a:r>
            <a:endParaRPr/>
          </a:p>
        </p:txBody>
      </p:sp>
      <p:sp>
        <p:nvSpPr>
          <p:cNvPr id="609" name="Shape 609"/>
          <p:cNvSpPr txBox="1"/>
          <p:nvPr/>
        </p:nvSpPr>
        <p:spPr>
          <a:xfrm>
            <a:off x="3711097" y="4722225"/>
            <a:ext cx="391800" cy="30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x</a:t>
            </a:r>
            <a:endParaRPr/>
          </a:p>
        </p:txBody>
      </p:sp>
      <p:sp>
        <p:nvSpPr>
          <p:cNvPr id="610" name="Shape 610"/>
          <p:cNvSpPr txBox="1"/>
          <p:nvPr/>
        </p:nvSpPr>
        <p:spPr>
          <a:xfrm>
            <a:off x="4064525" y="4530625"/>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1</a:t>
            </a:r>
            <a:endParaRPr/>
          </a:p>
        </p:txBody>
      </p:sp>
      <p:cxnSp>
        <p:nvCxnSpPr>
          <p:cNvPr id="611" name="Shape 611"/>
          <p:cNvCxnSpPr/>
          <p:nvPr/>
        </p:nvCxnSpPr>
        <p:spPr>
          <a:xfrm flipH="1" rot="10800000">
            <a:off x="3980050" y="4853700"/>
            <a:ext cx="573900" cy="37800"/>
          </a:xfrm>
          <a:prstGeom prst="straightConnector1">
            <a:avLst/>
          </a:prstGeom>
          <a:noFill/>
          <a:ln cap="flat" cmpd="sng" w="9525">
            <a:solidFill>
              <a:schemeClr val="dk2"/>
            </a:solidFill>
            <a:prstDash val="solid"/>
            <a:round/>
            <a:headEnd len="med" w="med" type="none"/>
            <a:tailEnd len="med" w="med" type="none"/>
          </a:ln>
        </p:spPr>
      </p:cxnSp>
      <p:sp>
        <p:nvSpPr>
          <p:cNvPr id="612" name="Shape 612"/>
          <p:cNvSpPr txBox="1"/>
          <p:nvPr/>
        </p:nvSpPr>
        <p:spPr>
          <a:xfrm>
            <a:off x="4038850" y="4839450"/>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m</a:t>
            </a:r>
            <a:endParaRPr/>
          </a:p>
        </p:txBody>
      </p:sp>
      <p:sp>
        <p:nvSpPr>
          <p:cNvPr id="613" name="Shape 613"/>
          <p:cNvSpPr txBox="1"/>
          <p:nvPr/>
        </p:nvSpPr>
        <p:spPr>
          <a:xfrm>
            <a:off x="10049525" y="4012450"/>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m</a:t>
            </a:r>
            <a:endParaRPr/>
          </a:p>
        </p:txBody>
      </p:sp>
      <p:cxnSp>
        <p:nvCxnSpPr>
          <p:cNvPr id="614" name="Shape 614"/>
          <p:cNvCxnSpPr/>
          <p:nvPr/>
        </p:nvCxnSpPr>
        <p:spPr>
          <a:xfrm flipH="1" rot="10800000">
            <a:off x="9965050" y="4335525"/>
            <a:ext cx="573900" cy="37800"/>
          </a:xfrm>
          <a:prstGeom prst="straightConnector1">
            <a:avLst/>
          </a:prstGeom>
          <a:noFill/>
          <a:ln cap="flat" cmpd="sng" w="9525">
            <a:solidFill>
              <a:schemeClr val="dk2"/>
            </a:solidFill>
            <a:prstDash val="solid"/>
            <a:round/>
            <a:headEnd len="med" w="med" type="none"/>
            <a:tailEnd len="med" w="med" type="none"/>
          </a:ln>
        </p:spPr>
      </p:cxnSp>
      <p:sp>
        <p:nvSpPr>
          <p:cNvPr id="615" name="Shape 615"/>
          <p:cNvSpPr txBox="1"/>
          <p:nvPr/>
        </p:nvSpPr>
        <p:spPr>
          <a:xfrm>
            <a:off x="10023850" y="4321275"/>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1</a:t>
            </a:r>
            <a:endParaRPr/>
          </a:p>
        </p:txBody>
      </p:sp>
      <p:cxnSp>
        <p:nvCxnSpPr>
          <p:cNvPr id="616" name="Shape 616"/>
          <p:cNvCxnSpPr/>
          <p:nvPr/>
        </p:nvCxnSpPr>
        <p:spPr>
          <a:xfrm>
            <a:off x="9172225" y="3828825"/>
            <a:ext cx="705600" cy="414000"/>
          </a:xfrm>
          <a:prstGeom prst="straightConnector1">
            <a:avLst/>
          </a:prstGeom>
          <a:noFill/>
          <a:ln cap="flat" cmpd="sng" w="9525">
            <a:solidFill>
              <a:schemeClr val="dk2"/>
            </a:solidFill>
            <a:prstDash val="solid"/>
            <a:round/>
            <a:headEnd len="med" w="med" type="none"/>
            <a:tailEnd len="med" w="med" type="triangle"/>
          </a:ln>
        </p:spPr>
      </p:cxnSp>
      <p:sp>
        <p:nvSpPr>
          <p:cNvPr id="617" name="Shape 617"/>
          <p:cNvSpPr txBox="1"/>
          <p:nvPr/>
        </p:nvSpPr>
        <p:spPr>
          <a:xfrm>
            <a:off x="1749550" y="4717125"/>
            <a:ext cx="215400" cy="22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x</a:t>
            </a:r>
            <a:endParaRPr/>
          </a:p>
        </p:txBody>
      </p:sp>
      <p:cxnSp>
        <p:nvCxnSpPr>
          <p:cNvPr id="618" name="Shape 618"/>
          <p:cNvCxnSpPr>
            <a:stCxn id="603" idx="2"/>
            <a:endCxn id="619" idx="1"/>
          </p:cNvCxnSpPr>
          <p:nvPr/>
        </p:nvCxnSpPr>
        <p:spPr>
          <a:xfrm>
            <a:off x="1368550" y="5004675"/>
            <a:ext cx="1127400" cy="704700"/>
          </a:xfrm>
          <a:prstGeom prst="straightConnector1">
            <a:avLst/>
          </a:prstGeom>
          <a:noFill/>
          <a:ln cap="flat" cmpd="sng" w="9525">
            <a:solidFill>
              <a:srgbClr val="FF0000"/>
            </a:solidFill>
            <a:prstDash val="solid"/>
            <a:round/>
            <a:headEnd len="med" w="med" type="none"/>
            <a:tailEnd len="med" w="med" type="triangle"/>
          </a:ln>
        </p:spPr>
      </p:cxnSp>
      <p:sp>
        <p:nvSpPr>
          <p:cNvPr id="619" name="Shape 619"/>
          <p:cNvSpPr txBox="1"/>
          <p:nvPr/>
        </p:nvSpPr>
        <p:spPr>
          <a:xfrm>
            <a:off x="2495950" y="5472113"/>
            <a:ext cx="2822100" cy="474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FF0000"/>
                </a:solidFill>
              </a:rPr>
              <a:t>A better way to express this number is as </a:t>
            </a:r>
            <a:endParaRPr>
              <a:solidFill>
                <a:srgbClr val="FF0000"/>
              </a:solidFill>
            </a:endParaRPr>
          </a:p>
          <a:p>
            <a:pPr indent="0" lvl="0" marL="0">
              <a:spcBef>
                <a:spcPts val="0"/>
              </a:spcBef>
              <a:spcAft>
                <a:spcPts val="0"/>
              </a:spcAft>
              <a:buNone/>
            </a:pPr>
            <a:r>
              <a:rPr lang="en-US"/>
              <a:t>                     5.8 x 10</a:t>
            </a:r>
            <a:endParaRPr/>
          </a:p>
        </p:txBody>
      </p:sp>
      <p:sp>
        <p:nvSpPr>
          <p:cNvPr id="620" name="Shape 620"/>
          <p:cNvSpPr txBox="1"/>
          <p:nvPr/>
        </p:nvSpPr>
        <p:spPr>
          <a:xfrm>
            <a:off x="4228250" y="5705700"/>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3</a:t>
            </a:r>
            <a:endParaRPr/>
          </a:p>
        </p:txBody>
      </p:sp>
      <p:sp>
        <p:nvSpPr>
          <p:cNvPr id="621" name="Shape 621"/>
          <p:cNvSpPr txBox="1"/>
          <p:nvPr/>
        </p:nvSpPr>
        <p:spPr>
          <a:xfrm>
            <a:off x="6019538" y="4707963"/>
            <a:ext cx="3918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3</a:t>
            </a:r>
            <a:endParaRPr b="1"/>
          </a:p>
        </p:txBody>
      </p:sp>
      <p:sp>
        <p:nvSpPr>
          <p:cNvPr id="622" name="Shape 622"/>
          <p:cNvSpPr txBox="1"/>
          <p:nvPr/>
        </p:nvSpPr>
        <p:spPr>
          <a:xfrm>
            <a:off x="4731925" y="4797775"/>
            <a:ext cx="292500" cy="305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a:t>
            </a:r>
            <a:endParaRPr/>
          </a:p>
        </p:txBody>
      </p:sp>
      <p:sp>
        <p:nvSpPr>
          <p:cNvPr id="623" name="Shape 623"/>
          <p:cNvSpPr txBox="1"/>
          <p:nvPr/>
        </p:nvSpPr>
        <p:spPr>
          <a:xfrm>
            <a:off x="4999600" y="4801250"/>
            <a:ext cx="507900" cy="349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solidFill>
                  <a:schemeClr val="dk1"/>
                </a:solidFill>
              </a:rPr>
              <a:t>5.8</a:t>
            </a:r>
            <a:endParaRPr/>
          </a:p>
        </p:txBody>
      </p:sp>
      <p:sp>
        <p:nvSpPr>
          <p:cNvPr id="624" name="Shape 624"/>
          <p:cNvSpPr txBox="1"/>
          <p:nvPr/>
        </p:nvSpPr>
        <p:spPr>
          <a:xfrm>
            <a:off x="6909263" y="4615550"/>
            <a:ext cx="4476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solidFill>
                  <a:srgbClr val="38761D"/>
                </a:solidFill>
              </a:rPr>
              <a:t>-1</a:t>
            </a:r>
            <a:endParaRPr b="1">
              <a:solidFill>
                <a:srgbClr val="38761D"/>
              </a:solidFill>
            </a:endParaRPr>
          </a:p>
        </p:txBody>
      </p:sp>
      <p:sp>
        <p:nvSpPr>
          <p:cNvPr id="625" name="Shape 625"/>
          <p:cNvSpPr txBox="1"/>
          <p:nvPr/>
        </p:nvSpPr>
        <p:spPr>
          <a:xfrm>
            <a:off x="6569050" y="4800500"/>
            <a:ext cx="4476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10</a:t>
            </a:r>
            <a:endParaRPr b="1" sz="1800"/>
          </a:p>
        </p:txBody>
      </p:sp>
      <p:sp>
        <p:nvSpPr>
          <p:cNvPr id="626" name="Shape 626"/>
          <p:cNvSpPr txBox="1"/>
          <p:nvPr/>
        </p:nvSpPr>
        <p:spPr>
          <a:xfrm>
            <a:off x="5443450" y="4875850"/>
            <a:ext cx="2154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x</a:t>
            </a:r>
            <a:endParaRPr/>
          </a:p>
        </p:txBody>
      </p:sp>
      <p:sp>
        <p:nvSpPr>
          <p:cNvPr id="627" name="Shape 627"/>
          <p:cNvSpPr txBox="1"/>
          <p:nvPr/>
        </p:nvSpPr>
        <p:spPr>
          <a:xfrm>
            <a:off x="5715275" y="4813525"/>
            <a:ext cx="4476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10</a:t>
            </a:r>
            <a:endParaRPr b="1" sz="1800"/>
          </a:p>
        </p:txBody>
      </p:sp>
      <p:sp>
        <p:nvSpPr>
          <p:cNvPr id="628" name="Shape 628"/>
          <p:cNvSpPr txBox="1"/>
          <p:nvPr/>
        </p:nvSpPr>
        <p:spPr>
          <a:xfrm>
            <a:off x="6342975" y="4893150"/>
            <a:ext cx="2154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x</a:t>
            </a:r>
            <a:endParaRPr/>
          </a:p>
        </p:txBody>
      </p:sp>
      <p:sp>
        <p:nvSpPr>
          <p:cNvPr id="629" name="Shape 629"/>
          <p:cNvSpPr txBox="1"/>
          <p:nvPr/>
        </p:nvSpPr>
        <p:spPr>
          <a:xfrm>
            <a:off x="8995396" y="4684550"/>
            <a:ext cx="10584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3 - 1</a:t>
            </a:r>
            <a:endParaRPr b="1"/>
          </a:p>
        </p:txBody>
      </p:sp>
      <p:sp>
        <p:nvSpPr>
          <p:cNvPr id="630" name="Shape 630"/>
          <p:cNvSpPr txBox="1"/>
          <p:nvPr/>
        </p:nvSpPr>
        <p:spPr>
          <a:xfrm>
            <a:off x="7707750" y="4774350"/>
            <a:ext cx="292500" cy="30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631" name="Shape 631"/>
          <p:cNvSpPr txBox="1"/>
          <p:nvPr/>
        </p:nvSpPr>
        <p:spPr>
          <a:xfrm>
            <a:off x="7975425" y="4777825"/>
            <a:ext cx="507900" cy="349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solidFill>
                  <a:schemeClr val="dk1"/>
                </a:solidFill>
              </a:rPr>
              <a:t>5.8</a:t>
            </a:r>
            <a:endParaRPr/>
          </a:p>
        </p:txBody>
      </p:sp>
      <p:sp>
        <p:nvSpPr>
          <p:cNvPr id="632" name="Shape 632"/>
          <p:cNvSpPr txBox="1"/>
          <p:nvPr/>
        </p:nvSpPr>
        <p:spPr>
          <a:xfrm>
            <a:off x="8419275" y="4852425"/>
            <a:ext cx="2154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x</a:t>
            </a:r>
            <a:endParaRPr/>
          </a:p>
        </p:txBody>
      </p:sp>
      <p:sp>
        <p:nvSpPr>
          <p:cNvPr id="633" name="Shape 633"/>
          <p:cNvSpPr txBox="1"/>
          <p:nvPr/>
        </p:nvSpPr>
        <p:spPr>
          <a:xfrm>
            <a:off x="8691100" y="4790100"/>
            <a:ext cx="12741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10       </a:t>
            </a:r>
            <a:r>
              <a:rPr lang="en-US" sz="1800"/>
              <a:t>Hz</a:t>
            </a:r>
            <a:endParaRPr sz="1800"/>
          </a:p>
        </p:txBody>
      </p:sp>
      <p:sp>
        <p:nvSpPr>
          <p:cNvPr id="634" name="Shape 634"/>
          <p:cNvSpPr txBox="1"/>
          <p:nvPr/>
        </p:nvSpPr>
        <p:spPr>
          <a:xfrm>
            <a:off x="11119146" y="4716650"/>
            <a:ext cx="10584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2</a:t>
            </a:r>
            <a:endParaRPr b="1"/>
          </a:p>
        </p:txBody>
      </p:sp>
      <p:sp>
        <p:nvSpPr>
          <p:cNvPr id="635" name="Shape 635"/>
          <p:cNvSpPr txBox="1"/>
          <p:nvPr/>
        </p:nvSpPr>
        <p:spPr>
          <a:xfrm>
            <a:off x="9831500" y="4806450"/>
            <a:ext cx="292500" cy="30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636" name="Shape 636"/>
          <p:cNvSpPr txBox="1"/>
          <p:nvPr/>
        </p:nvSpPr>
        <p:spPr>
          <a:xfrm>
            <a:off x="10099175" y="4809925"/>
            <a:ext cx="507900" cy="349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solidFill>
                  <a:schemeClr val="dk1"/>
                </a:solidFill>
              </a:rPr>
              <a:t>5.8</a:t>
            </a:r>
            <a:endParaRPr/>
          </a:p>
        </p:txBody>
      </p:sp>
      <p:sp>
        <p:nvSpPr>
          <p:cNvPr id="637" name="Shape 637"/>
          <p:cNvSpPr txBox="1"/>
          <p:nvPr/>
        </p:nvSpPr>
        <p:spPr>
          <a:xfrm>
            <a:off x="10543025" y="4884525"/>
            <a:ext cx="2154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x</a:t>
            </a:r>
            <a:endParaRPr/>
          </a:p>
        </p:txBody>
      </p:sp>
      <p:sp>
        <p:nvSpPr>
          <p:cNvPr id="638" name="Shape 638"/>
          <p:cNvSpPr txBox="1"/>
          <p:nvPr/>
        </p:nvSpPr>
        <p:spPr>
          <a:xfrm>
            <a:off x="10814850" y="4822200"/>
            <a:ext cx="13773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10   </a:t>
            </a:r>
            <a:r>
              <a:rPr lang="en-US" sz="1800"/>
              <a:t>Hz</a:t>
            </a:r>
            <a:endParaRPr sz="1800"/>
          </a:p>
        </p:txBody>
      </p:sp>
      <p:cxnSp>
        <p:nvCxnSpPr>
          <p:cNvPr id="639" name="Shape 639"/>
          <p:cNvCxnSpPr>
            <a:stCxn id="606" idx="1"/>
          </p:cNvCxnSpPr>
          <p:nvPr/>
        </p:nvCxnSpPr>
        <p:spPr>
          <a:xfrm>
            <a:off x="3142600" y="4787000"/>
            <a:ext cx="366300" cy="95400"/>
          </a:xfrm>
          <a:prstGeom prst="straightConnector1">
            <a:avLst/>
          </a:prstGeom>
          <a:noFill/>
          <a:ln cap="flat" cmpd="sng" w="9525">
            <a:solidFill>
              <a:schemeClr val="dk2"/>
            </a:solidFill>
            <a:prstDash val="solid"/>
            <a:round/>
            <a:headEnd len="med" w="med" type="none"/>
            <a:tailEnd len="med" w="med" type="none"/>
          </a:ln>
        </p:spPr>
      </p:cxnSp>
      <p:cxnSp>
        <p:nvCxnSpPr>
          <p:cNvPr id="640" name="Shape 640"/>
          <p:cNvCxnSpPr>
            <a:endCxn id="612" idx="1"/>
          </p:cNvCxnSpPr>
          <p:nvPr/>
        </p:nvCxnSpPr>
        <p:spPr>
          <a:xfrm rot="10800000">
            <a:off x="4038850" y="5005800"/>
            <a:ext cx="411000" cy="196500"/>
          </a:xfrm>
          <a:prstGeom prst="straightConnector1">
            <a:avLst/>
          </a:prstGeom>
          <a:noFill/>
          <a:ln cap="flat" cmpd="sng" w="9525">
            <a:solidFill>
              <a:schemeClr val="dk2"/>
            </a:solidFill>
            <a:prstDash val="solid"/>
            <a:round/>
            <a:headEnd len="med" w="med" type="none"/>
            <a:tailEnd len="med" w="med" type="none"/>
          </a:ln>
        </p:spPr>
      </p:cxnSp>
      <p:sp>
        <p:nvSpPr>
          <p:cNvPr id="641" name="Shape 641"/>
          <p:cNvSpPr txBox="1"/>
          <p:nvPr/>
        </p:nvSpPr>
        <p:spPr>
          <a:xfrm>
            <a:off x="7293550" y="4775063"/>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1</a:t>
            </a:r>
            <a:endParaRPr/>
          </a:p>
        </p:txBody>
      </p:sp>
      <p:cxnSp>
        <p:nvCxnSpPr>
          <p:cNvPr id="642" name="Shape 642"/>
          <p:cNvCxnSpPr/>
          <p:nvPr/>
        </p:nvCxnSpPr>
        <p:spPr>
          <a:xfrm flipH="1" rot="10800000">
            <a:off x="7209075" y="5098138"/>
            <a:ext cx="573900" cy="37800"/>
          </a:xfrm>
          <a:prstGeom prst="straightConnector1">
            <a:avLst/>
          </a:prstGeom>
          <a:noFill/>
          <a:ln cap="flat" cmpd="sng" w="9525">
            <a:solidFill>
              <a:schemeClr val="dk2"/>
            </a:solidFill>
            <a:prstDash val="solid"/>
            <a:round/>
            <a:headEnd len="med" w="med" type="none"/>
            <a:tailEnd len="med" w="med" type="none"/>
          </a:ln>
        </p:spPr>
      </p:cxnSp>
      <p:sp>
        <p:nvSpPr>
          <p:cNvPr id="643" name="Shape 643"/>
          <p:cNvSpPr txBox="1"/>
          <p:nvPr/>
        </p:nvSpPr>
        <p:spPr>
          <a:xfrm>
            <a:off x="7267875" y="5083888"/>
            <a:ext cx="391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s</a:t>
            </a:r>
            <a:endParaRPr/>
          </a:p>
        </p:txBody>
      </p:sp>
      <p:cxnSp>
        <p:nvCxnSpPr>
          <p:cNvPr id="644" name="Shape 644"/>
          <p:cNvCxnSpPr>
            <a:stCxn id="643" idx="2"/>
          </p:cNvCxnSpPr>
          <p:nvPr/>
        </p:nvCxnSpPr>
        <p:spPr>
          <a:xfrm>
            <a:off x="7463775" y="5416588"/>
            <a:ext cx="240900" cy="481800"/>
          </a:xfrm>
          <a:prstGeom prst="straightConnector1">
            <a:avLst/>
          </a:prstGeom>
          <a:noFill/>
          <a:ln cap="flat" cmpd="sng" w="9525">
            <a:solidFill>
              <a:schemeClr val="dk2"/>
            </a:solidFill>
            <a:prstDash val="solid"/>
            <a:round/>
            <a:headEnd len="med" w="med" type="none"/>
            <a:tailEnd len="med" w="med" type="triangle"/>
          </a:ln>
        </p:spPr>
      </p:cxnSp>
      <p:sp>
        <p:nvSpPr>
          <p:cNvPr id="645" name="Shape 645"/>
          <p:cNvSpPr txBox="1"/>
          <p:nvPr/>
        </p:nvSpPr>
        <p:spPr>
          <a:xfrm>
            <a:off x="7658100" y="5892450"/>
            <a:ext cx="1144800" cy="3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s</a:t>
            </a:r>
            <a:r>
              <a:rPr lang="en-US"/>
              <a:t>     = Hz</a:t>
            </a:r>
            <a:endParaRPr/>
          </a:p>
        </p:txBody>
      </p:sp>
      <p:sp>
        <p:nvSpPr>
          <p:cNvPr id="646" name="Shape 646"/>
          <p:cNvSpPr txBox="1"/>
          <p:nvPr/>
        </p:nvSpPr>
        <p:spPr>
          <a:xfrm>
            <a:off x="7750938" y="5708700"/>
            <a:ext cx="4476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-1</a:t>
            </a:r>
            <a:endParaRPr/>
          </a:p>
        </p:txBody>
      </p:sp>
      <p:pic>
        <p:nvPicPr>
          <p:cNvPr id="647" name="Shape 647"/>
          <p:cNvPicPr preferRelativeResize="0"/>
          <p:nvPr/>
        </p:nvPicPr>
        <p:blipFill>
          <a:blip r:embed="rId5">
            <a:alphaModFix/>
          </a:blip>
          <a:stretch>
            <a:fillRect/>
          </a:stretch>
        </p:blipFill>
        <p:spPr>
          <a:xfrm>
            <a:off x="165926" y="6244444"/>
            <a:ext cx="292646" cy="305585"/>
          </a:xfrm>
          <a:prstGeom prst="rect">
            <a:avLst/>
          </a:prstGeom>
          <a:noFill/>
          <a:ln>
            <a:noFill/>
          </a:ln>
        </p:spPr>
      </p:pic>
      <p:sp>
        <p:nvSpPr>
          <p:cNvPr id="648" name="Shape 648"/>
          <p:cNvSpPr txBox="1"/>
          <p:nvPr/>
        </p:nvSpPr>
        <p:spPr>
          <a:xfrm>
            <a:off x="513644" y="6244441"/>
            <a:ext cx="447600" cy="47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a:t>
            </a:r>
            <a:endParaRPr/>
          </a:p>
        </p:txBody>
      </p:sp>
      <p:sp>
        <p:nvSpPr>
          <p:cNvPr id="649" name="Shape 649"/>
          <p:cNvSpPr txBox="1"/>
          <p:nvPr/>
        </p:nvSpPr>
        <p:spPr>
          <a:xfrm>
            <a:off x="1760671" y="6153000"/>
            <a:ext cx="1058400" cy="342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a:t>2</a:t>
            </a:r>
            <a:endParaRPr b="1"/>
          </a:p>
        </p:txBody>
      </p:sp>
      <p:sp>
        <p:nvSpPr>
          <p:cNvPr id="650" name="Shape 650"/>
          <p:cNvSpPr txBox="1"/>
          <p:nvPr/>
        </p:nvSpPr>
        <p:spPr>
          <a:xfrm>
            <a:off x="740700" y="6246275"/>
            <a:ext cx="507900" cy="349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solidFill>
                  <a:schemeClr val="dk1"/>
                </a:solidFill>
              </a:rPr>
              <a:t>5.8</a:t>
            </a:r>
            <a:endParaRPr/>
          </a:p>
        </p:txBody>
      </p:sp>
      <p:sp>
        <p:nvSpPr>
          <p:cNvPr id="651" name="Shape 651"/>
          <p:cNvSpPr txBox="1"/>
          <p:nvPr/>
        </p:nvSpPr>
        <p:spPr>
          <a:xfrm>
            <a:off x="1184550" y="6320875"/>
            <a:ext cx="215400" cy="225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x</a:t>
            </a:r>
            <a:endParaRPr/>
          </a:p>
        </p:txBody>
      </p:sp>
      <p:sp>
        <p:nvSpPr>
          <p:cNvPr id="652" name="Shape 652"/>
          <p:cNvSpPr txBox="1"/>
          <p:nvPr/>
        </p:nvSpPr>
        <p:spPr>
          <a:xfrm>
            <a:off x="1456375" y="6258550"/>
            <a:ext cx="1377300" cy="45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1800"/>
              <a:t>10   </a:t>
            </a:r>
            <a:r>
              <a:rPr lang="en-US" sz="1800"/>
              <a:t>Hz</a:t>
            </a:r>
            <a:endParaRPr sz="1800"/>
          </a:p>
        </p:txBody>
      </p:sp>
      <p:cxnSp>
        <p:nvCxnSpPr>
          <p:cNvPr id="653" name="Shape 653"/>
          <p:cNvCxnSpPr/>
          <p:nvPr/>
        </p:nvCxnSpPr>
        <p:spPr>
          <a:xfrm rot="10800000">
            <a:off x="6481550" y="3424300"/>
            <a:ext cx="432900" cy="498600"/>
          </a:xfrm>
          <a:prstGeom prst="straightConnector1">
            <a:avLst/>
          </a:prstGeom>
          <a:noFill/>
          <a:ln cap="flat" cmpd="sng" w="9525">
            <a:solidFill>
              <a:srgbClr val="1155CC"/>
            </a:solidFill>
            <a:prstDash val="solid"/>
            <a:round/>
            <a:headEnd len="med" w="med" type="none"/>
            <a:tailEnd len="med" w="med" type="triangle"/>
          </a:ln>
        </p:spPr>
      </p:cxnSp>
      <p:cxnSp>
        <p:nvCxnSpPr>
          <p:cNvPr id="654" name="Shape 654"/>
          <p:cNvCxnSpPr/>
          <p:nvPr/>
        </p:nvCxnSpPr>
        <p:spPr>
          <a:xfrm rot="10800000">
            <a:off x="6415850" y="3828800"/>
            <a:ext cx="498600" cy="103500"/>
          </a:xfrm>
          <a:prstGeom prst="straightConnector1">
            <a:avLst/>
          </a:prstGeom>
          <a:noFill/>
          <a:ln cap="flat" cmpd="sng" w="9525">
            <a:solidFill>
              <a:srgbClr val="1155CC"/>
            </a:solidFill>
            <a:prstDash val="solid"/>
            <a:round/>
            <a:headEnd len="med" w="med" type="none"/>
            <a:tailEnd len="med" w="med" type="triangle"/>
          </a:ln>
        </p:spPr>
      </p:cxnSp>
      <p:sp>
        <p:nvSpPr>
          <p:cNvPr id="655" name="Shape 655"/>
          <p:cNvSpPr txBox="1"/>
          <p:nvPr/>
        </p:nvSpPr>
        <p:spPr>
          <a:xfrm>
            <a:off x="6807375" y="3866950"/>
            <a:ext cx="1377300" cy="58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1200">
                <a:solidFill>
                  <a:srgbClr val="4A86E8"/>
                </a:solidFill>
              </a:rPr>
              <a:t>Inconsistent units</a:t>
            </a:r>
            <a:endParaRPr sz="1200">
              <a:solidFill>
                <a:srgbClr val="4A86E8"/>
              </a:solidFill>
            </a:endParaRPr>
          </a:p>
        </p:txBody>
      </p:sp>
      <p:cxnSp>
        <p:nvCxnSpPr>
          <p:cNvPr id="656" name="Shape 656"/>
          <p:cNvCxnSpPr/>
          <p:nvPr/>
        </p:nvCxnSpPr>
        <p:spPr>
          <a:xfrm>
            <a:off x="4920075" y="5832600"/>
            <a:ext cx="978300" cy="667800"/>
          </a:xfrm>
          <a:prstGeom prst="straightConnector1">
            <a:avLst/>
          </a:prstGeom>
          <a:noFill/>
          <a:ln cap="flat" cmpd="sng" w="9525">
            <a:solidFill>
              <a:schemeClr val="dk2"/>
            </a:solidFill>
            <a:prstDash val="solid"/>
            <a:round/>
            <a:headEnd len="med" w="med" type="none"/>
            <a:tailEnd len="med" w="med" type="triangle"/>
          </a:ln>
        </p:spPr>
      </p:cxnSp>
      <p:sp>
        <p:nvSpPr>
          <p:cNvPr id="657" name="Shape 657"/>
          <p:cNvSpPr txBox="1"/>
          <p:nvPr/>
        </p:nvSpPr>
        <p:spPr>
          <a:xfrm>
            <a:off x="5992525" y="6321775"/>
            <a:ext cx="4859700" cy="45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38761D"/>
                </a:solidFill>
              </a:rPr>
              <a:t>We’ll learn more about how to express the precision of calculations in the next volume.</a:t>
            </a:r>
            <a:endParaRPr>
              <a:solidFill>
                <a:srgbClr val="38761D"/>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sp>
        <p:nvSpPr>
          <p:cNvPr id="662" name="Shape 662"/>
          <p:cNvSpPr txBox="1"/>
          <p:nvPr/>
        </p:nvSpPr>
        <p:spPr>
          <a:xfrm>
            <a:off x="450675" y="215525"/>
            <a:ext cx="3771900" cy="135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End of Lesson.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nvSpPr>
        <p:spPr>
          <a:xfrm>
            <a:off x="56500" y="75400"/>
            <a:ext cx="5887800" cy="85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t>Wave simulation</a:t>
            </a:r>
            <a:endParaRPr b="1"/>
          </a:p>
        </p:txBody>
      </p:sp>
      <p:sp>
        <p:nvSpPr>
          <p:cNvPr id="164" name="Shape 164"/>
          <p:cNvSpPr txBox="1"/>
          <p:nvPr/>
        </p:nvSpPr>
        <p:spPr>
          <a:xfrm>
            <a:off x="4531200" y="358125"/>
            <a:ext cx="7573800" cy="489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u="sng">
                <a:solidFill>
                  <a:schemeClr val="hlink"/>
                </a:solidFill>
                <a:hlinkClick r:id="rId3"/>
              </a:rPr>
              <a:t>https://phet.colorado.edu/sims/html/wave-on-a-string/latest/wave-on-a-string_en.html</a:t>
            </a:r>
            <a:endParaRPr/>
          </a:p>
        </p:txBody>
      </p:sp>
      <p:sp>
        <p:nvSpPr>
          <p:cNvPr descr="Check out our channel FunScienceDemos: https://www.youtube.com/user/funsciencedemos Jared teaches us about sound and light waves using a model and an online learning tool from PhET. You can try out this learning tool by clicking on this link: https://phet.colorado.edu/sims/html/wave-on-a-string/latest/wave-on-a-string_en.html. You can learn more about sound and light waves at http://learningscience.org/psc3finteractionsofenergymatter.htm. It's a link to our companion website learningscience.org where you'll find lots of fun, interactive science sites for kids." id="165" name="Shape 165" title="Sound   Light Travel in Waves">
            <a:hlinkClick r:id="rId4"/>
          </p:cNvPr>
          <p:cNvSpPr/>
          <p:nvPr/>
        </p:nvSpPr>
        <p:spPr>
          <a:xfrm>
            <a:off x="152400" y="1085200"/>
            <a:ext cx="7383875" cy="5537900"/>
          </a:xfrm>
          <a:prstGeom prst="rect">
            <a:avLst/>
          </a:prstGeom>
          <a:blipFill>
            <a:blip r:embed="rId5">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5411425" y="3421500"/>
            <a:ext cx="6780575" cy="3436500"/>
          </a:xfrm>
          <a:prstGeom prst="rect">
            <a:avLst/>
          </a:prstGeom>
          <a:noFill/>
          <a:ln>
            <a:noFill/>
          </a:ln>
        </p:spPr>
      </p:pic>
      <p:pic>
        <p:nvPicPr>
          <p:cNvPr id="171" name="Shape 171"/>
          <p:cNvPicPr preferRelativeResize="0"/>
          <p:nvPr/>
        </p:nvPicPr>
        <p:blipFill>
          <a:blip r:embed="rId4">
            <a:alphaModFix/>
          </a:blip>
          <a:stretch>
            <a:fillRect/>
          </a:stretch>
        </p:blipFill>
        <p:spPr>
          <a:xfrm>
            <a:off x="8904150" y="2465950"/>
            <a:ext cx="3053124" cy="1296200"/>
          </a:xfrm>
          <a:prstGeom prst="rect">
            <a:avLst/>
          </a:prstGeom>
          <a:noFill/>
          <a:ln>
            <a:noFill/>
          </a:ln>
        </p:spPr>
      </p:pic>
      <p:sp>
        <p:nvSpPr>
          <p:cNvPr id="172" name="Shape 172"/>
          <p:cNvSpPr txBox="1"/>
          <p:nvPr/>
        </p:nvSpPr>
        <p:spPr>
          <a:xfrm>
            <a:off x="1568125" y="3466625"/>
            <a:ext cx="3416400" cy="135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t>Based on this image, what do you think “Attenuation” means?</a:t>
            </a:r>
            <a:endParaRPr sz="2400"/>
          </a:p>
        </p:txBody>
      </p:sp>
      <p:sp>
        <p:nvSpPr>
          <p:cNvPr id="173" name="Shape 173"/>
          <p:cNvSpPr txBox="1"/>
          <p:nvPr/>
        </p:nvSpPr>
        <p:spPr>
          <a:xfrm>
            <a:off x="6342625" y="198225"/>
            <a:ext cx="5182800" cy="110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t>Q: So d</a:t>
            </a:r>
            <a:r>
              <a:rPr b="1" lang="en-US" sz="1800"/>
              <a:t>oes Frequency have anything to do with </a:t>
            </a:r>
            <a:r>
              <a:rPr b="1" lang="en-US" sz="1800">
                <a:solidFill>
                  <a:srgbClr val="FF0000"/>
                </a:solidFill>
              </a:rPr>
              <a:t>Intensity</a:t>
            </a:r>
            <a:r>
              <a:rPr b="1" lang="en-US" sz="1800"/>
              <a:t>?</a:t>
            </a:r>
            <a:endParaRPr b="1" sz="1800"/>
          </a:p>
          <a:p>
            <a:pPr indent="0" lvl="0" marL="0">
              <a:spcBef>
                <a:spcPts val="0"/>
              </a:spcBef>
              <a:spcAft>
                <a:spcPts val="0"/>
              </a:spcAft>
              <a:buNone/>
            </a:pPr>
            <a:r>
              <a:rPr b="1" lang="en-US" sz="1800"/>
              <a:t>Answer: </a:t>
            </a:r>
            <a:r>
              <a:rPr b="1" lang="en-US" sz="1800"/>
              <a:t>Surprisingly</a:t>
            </a:r>
            <a:r>
              <a:rPr b="1" lang="en-US" sz="1800"/>
              <a:t> nothing at all!</a:t>
            </a:r>
            <a:endParaRPr b="1" sz="1800"/>
          </a:p>
        </p:txBody>
      </p:sp>
      <p:sp>
        <p:nvSpPr>
          <p:cNvPr id="174" name="Shape 174"/>
          <p:cNvSpPr txBox="1"/>
          <p:nvPr/>
        </p:nvSpPr>
        <p:spPr>
          <a:xfrm>
            <a:off x="185650" y="443625"/>
            <a:ext cx="6534600" cy="45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solidFill>
                  <a:srgbClr val="1155CC"/>
                </a:solidFill>
              </a:rPr>
              <a:t>But where does the </a:t>
            </a:r>
            <a:r>
              <a:rPr b="1" lang="en-US" sz="2400">
                <a:solidFill>
                  <a:srgbClr val="FF0000"/>
                </a:solidFill>
              </a:rPr>
              <a:t>Intensity</a:t>
            </a:r>
            <a:r>
              <a:rPr b="1" lang="en-US" sz="1800">
                <a:solidFill>
                  <a:srgbClr val="FF0000"/>
                </a:solidFill>
              </a:rPr>
              <a:t> </a:t>
            </a:r>
            <a:r>
              <a:rPr b="1" lang="en-US" sz="1800">
                <a:solidFill>
                  <a:srgbClr val="1155CC"/>
                </a:solidFill>
              </a:rPr>
              <a:t>of light come from?</a:t>
            </a:r>
            <a:endParaRPr b="1" sz="1800">
              <a:solidFill>
                <a:srgbClr val="1155CC"/>
              </a:solidFill>
            </a:endParaRPr>
          </a:p>
        </p:txBody>
      </p:sp>
      <p:sp>
        <p:nvSpPr>
          <p:cNvPr id="175" name="Shape 175"/>
          <p:cNvSpPr txBox="1"/>
          <p:nvPr/>
        </p:nvSpPr>
        <p:spPr>
          <a:xfrm>
            <a:off x="97975" y="88175"/>
            <a:ext cx="6356700" cy="32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We talked about color, frequency, wavelength...</a:t>
            </a:r>
            <a:endParaRPr/>
          </a:p>
        </p:txBody>
      </p:sp>
      <p:sp>
        <p:nvSpPr>
          <p:cNvPr id="176" name="Shape 176"/>
          <p:cNvSpPr txBox="1"/>
          <p:nvPr/>
        </p:nvSpPr>
        <p:spPr>
          <a:xfrm>
            <a:off x="185650" y="880775"/>
            <a:ext cx="6156900" cy="272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800">
                <a:solidFill>
                  <a:srgbClr val="FF0000"/>
                </a:solidFill>
              </a:rPr>
              <a:t>Intensity </a:t>
            </a:r>
            <a:r>
              <a:rPr lang="en-US" sz="1800"/>
              <a:t>is formed by the abundance of photons.</a:t>
            </a:r>
            <a:endParaRPr sz="1800"/>
          </a:p>
          <a:p>
            <a:pPr indent="0" lvl="0" marL="0">
              <a:spcBef>
                <a:spcPts val="0"/>
              </a:spcBef>
              <a:spcAft>
                <a:spcPts val="0"/>
              </a:spcAft>
              <a:buNone/>
            </a:pPr>
            <a:r>
              <a:rPr lang="en-US" sz="1800">
                <a:solidFill>
                  <a:srgbClr val="9900FF"/>
                </a:solidFill>
              </a:rPr>
              <a:t>That makes sense, you could say sometimes there is too much light...</a:t>
            </a:r>
            <a:endParaRPr sz="1800">
              <a:solidFill>
                <a:srgbClr val="9900FF"/>
              </a:solidFill>
            </a:endParaRPr>
          </a:p>
          <a:p>
            <a:pPr indent="0" lvl="0" marL="0">
              <a:spcBef>
                <a:spcPts val="0"/>
              </a:spcBef>
              <a:spcAft>
                <a:spcPts val="0"/>
              </a:spcAft>
              <a:buClr>
                <a:schemeClr val="dk1"/>
              </a:buClr>
              <a:buSzPts val="1100"/>
              <a:buFont typeface="Arial"/>
              <a:buNone/>
            </a:pPr>
            <a:r>
              <a:t/>
            </a:r>
            <a:endParaRPr sz="1800"/>
          </a:p>
          <a:p>
            <a:pPr indent="0" lvl="0" marL="0">
              <a:spcBef>
                <a:spcPts val="0"/>
              </a:spcBef>
              <a:spcAft>
                <a:spcPts val="0"/>
              </a:spcAft>
              <a:buClr>
                <a:schemeClr val="dk1"/>
              </a:buClr>
              <a:buSzPts val="1100"/>
              <a:buFont typeface="Arial"/>
              <a:buNone/>
            </a:pPr>
            <a:r>
              <a:rPr lang="en-US" sz="1800"/>
              <a:t>That means a </a:t>
            </a:r>
            <a:r>
              <a:rPr lang="en-US" sz="1800">
                <a:solidFill>
                  <a:srgbClr val="B45F06"/>
                </a:solidFill>
              </a:rPr>
              <a:t>few number </a:t>
            </a:r>
            <a:r>
              <a:rPr lang="en-US" sz="1800"/>
              <a:t>of photons will make </a:t>
            </a:r>
            <a:r>
              <a:rPr lang="en-US" sz="1800">
                <a:solidFill>
                  <a:srgbClr val="B45F06"/>
                </a:solidFill>
              </a:rPr>
              <a:t>dim </a:t>
            </a:r>
            <a:r>
              <a:rPr lang="en-US" sz="1800"/>
              <a:t>light, and an </a:t>
            </a:r>
            <a:r>
              <a:rPr lang="en-US" sz="1800">
                <a:solidFill>
                  <a:srgbClr val="674EA7"/>
                </a:solidFill>
              </a:rPr>
              <a:t>extremely large number</a:t>
            </a:r>
            <a:r>
              <a:rPr lang="en-US" sz="1800"/>
              <a:t> of photons will make </a:t>
            </a:r>
            <a:r>
              <a:rPr lang="en-US" sz="1800">
                <a:solidFill>
                  <a:srgbClr val="674EA7"/>
                </a:solidFill>
              </a:rPr>
              <a:t>light that blinds</a:t>
            </a:r>
            <a:r>
              <a:rPr lang="en-US" sz="1800"/>
              <a:t> you. </a:t>
            </a:r>
            <a:endParaRPr sz="1800"/>
          </a:p>
          <a:p>
            <a:pPr indent="0" lvl="0" marL="0">
              <a:spcBef>
                <a:spcPts val="0"/>
              </a:spcBef>
              <a:spcAft>
                <a:spcPts val="0"/>
              </a:spcAft>
              <a:buClr>
                <a:schemeClr val="dk1"/>
              </a:buClr>
              <a:buSzPts val="1100"/>
              <a:buFont typeface="Arial"/>
              <a:buNone/>
            </a:pPr>
            <a:r>
              <a:t/>
            </a:r>
            <a:endParaRPr sz="1800"/>
          </a:p>
          <a:p>
            <a:pPr indent="0" lvl="0" marL="0">
              <a:spcBef>
                <a:spcPts val="0"/>
              </a:spcBef>
              <a:spcAft>
                <a:spcPts val="0"/>
              </a:spcAft>
              <a:buClr>
                <a:schemeClr val="dk1"/>
              </a:buClr>
              <a:buSzPts val="1100"/>
              <a:buFont typeface="Arial"/>
              <a:buNone/>
            </a:pPr>
            <a:r>
              <a:rPr lang="en-US" sz="1800"/>
              <a:t>Very bright beams are called Intense, or High Intensity.</a:t>
            </a:r>
            <a:endParaRPr sz="1800"/>
          </a:p>
          <a:p>
            <a:pPr indent="0" lvl="0" marL="0">
              <a:spcBef>
                <a:spcPts val="0"/>
              </a:spcBef>
              <a:spcAft>
                <a:spcPts val="0"/>
              </a:spcAft>
              <a:buNone/>
            </a:pPr>
            <a:r>
              <a:t/>
            </a:r>
            <a:endParaRPr sz="1800"/>
          </a:p>
        </p:txBody>
      </p:sp>
      <p:sp>
        <p:nvSpPr>
          <p:cNvPr id="177" name="Shape 177"/>
          <p:cNvSpPr txBox="1"/>
          <p:nvPr/>
        </p:nvSpPr>
        <p:spPr>
          <a:xfrm>
            <a:off x="6401413" y="1496050"/>
            <a:ext cx="4918200" cy="969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US">
                <a:solidFill>
                  <a:srgbClr val="B45F06"/>
                </a:solidFill>
              </a:rPr>
              <a:t>The Energy of a single photon is NOT related to Intensity.</a:t>
            </a:r>
            <a:endParaRPr b="1">
              <a:solidFill>
                <a:srgbClr val="B45F06"/>
              </a:solidFill>
            </a:endParaRPr>
          </a:p>
          <a:p>
            <a:pPr indent="0" lvl="0" marL="0">
              <a:spcBef>
                <a:spcPts val="0"/>
              </a:spcBef>
              <a:spcAft>
                <a:spcPts val="0"/>
              </a:spcAft>
              <a:buNone/>
            </a:pPr>
            <a:r>
              <a:rPr b="1" lang="en-US">
                <a:solidFill>
                  <a:srgbClr val="B45F06"/>
                </a:solidFill>
              </a:rPr>
              <a:t>Intensity is nothing but a photon count.</a:t>
            </a:r>
            <a:endParaRPr b="1">
              <a:solidFill>
                <a:srgbClr val="B45F06"/>
              </a:solidFill>
            </a:endParaRPr>
          </a:p>
        </p:txBody>
      </p:sp>
      <p:pic>
        <p:nvPicPr>
          <p:cNvPr id="178" name="Shape 178"/>
          <p:cNvPicPr preferRelativeResize="0"/>
          <p:nvPr/>
        </p:nvPicPr>
        <p:blipFill>
          <a:blip r:embed="rId5">
            <a:alphaModFix/>
          </a:blip>
          <a:stretch>
            <a:fillRect/>
          </a:stretch>
        </p:blipFill>
        <p:spPr>
          <a:xfrm>
            <a:off x="472250" y="4633950"/>
            <a:ext cx="4417970" cy="1732975"/>
          </a:xfrm>
          <a:prstGeom prst="rect">
            <a:avLst/>
          </a:prstGeom>
          <a:noFill/>
          <a:ln>
            <a:noFill/>
          </a:ln>
        </p:spPr>
      </p:pic>
      <p:sp>
        <p:nvSpPr>
          <p:cNvPr id="179" name="Shape 179"/>
          <p:cNvSpPr txBox="1"/>
          <p:nvPr/>
        </p:nvSpPr>
        <p:spPr>
          <a:xfrm>
            <a:off x="3104450" y="6425250"/>
            <a:ext cx="2201400" cy="32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900">
                <a:solidFill>
                  <a:srgbClr val="686868"/>
                </a:solidFill>
                <a:highlight>
                  <a:srgbClr val="FFFFFF"/>
                </a:highlight>
              </a:rPr>
              <a:t>89416562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0"/>
                                          </p:stCondLst>
                                        </p:cTn>
                                        <p:tgtEl>
                                          <p:spTgt spid="1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1"/>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1"/>
                                        <p:tgtEl>
                                          <p:spTgt spid="1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animEffect filter="fade" transition="in">
                                      <p:cBhvr>
                                        <p:cTn dur="1"/>
                                        <p:tgtEl>
                                          <p:spTgt spid="1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10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10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0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0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152400" y="5457300"/>
            <a:ext cx="11887199" cy="996286"/>
          </a:xfrm>
          <a:prstGeom prst="rect">
            <a:avLst/>
          </a:prstGeom>
          <a:noFill/>
          <a:ln>
            <a:noFill/>
          </a:ln>
        </p:spPr>
      </p:pic>
      <p:sp>
        <p:nvSpPr>
          <p:cNvPr id="185" name="Shape 185"/>
          <p:cNvSpPr txBox="1"/>
          <p:nvPr/>
        </p:nvSpPr>
        <p:spPr>
          <a:xfrm>
            <a:off x="0" y="0"/>
            <a:ext cx="5045400" cy="57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2400">
                <a:solidFill>
                  <a:srgbClr val="FF0000"/>
                </a:solidFill>
              </a:rPr>
              <a:t>Let’s look at </a:t>
            </a:r>
            <a:r>
              <a:rPr b="1" lang="en-US" sz="2400">
                <a:solidFill>
                  <a:srgbClr val="FF0000"/>
                </a:solidFill>
              </a:rPr>
              <a:t>Attenuation again...</a:t>
            </a:r>
            <a:endParaRPr b="1" sz="2400">
              <a:solidFill>
                <a:srgbClr val="FF0000"/>
              </a:solidFill>
            </a:endParaRPr>
          </a:p>
        </p:txBody>
      </p:sp>
      <p:pic>
        <p:nvPicPr>
          <p:cNvPr id="186" name="Shape 186"/>
          <p:cNvPicPr preferRelativeResize="0"/>
          <p:nvPr/>
        </p:nvPicPr>
        <p:blipFill>
          <a:blip r:embed="rId4">
            <a:alphaModFix/>
          </a:blip>
          <a:stretch>
            <a:fillRect/>
          </a:stretch>
        </p:blipFill>
        <p:spPr>
          <a:xfrm>
            <a:off x="284125" y="640300"/>
            <a:ext cx="6780575" cy="3436500"/>
          </a:xfrm>
          <a:prstGeom prst="rect">
            <a:avLst/>
          </a:prstGeom>
          <a:noFill/>
          <a:ln>
            <a:noFill/>
          </a:ln>
        </p:spPr>
      </p:pic>
      <p:sp>
        <p:nvSpPr>
          <p:cNvPr id="187" name="Shape 187"/>
          <p:cNvSpPr txBox="1"/>
          <p:nvPr/>
        </p:nvSpPr>
        <p:spPr>
          <a:xfrm>
            <a:off x="284125" y="3977625"/>
            <a:ext cx="3850200" cy="70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t>What is happening here?</a:t>
            </a:r>
            <a:endParaRPr b="1" sz="1800"/>
          </a:p>
        </p:txBody>
      </p:sp>
      <p:cxnSp>
        <p:nvCxnSpPr>
          <p:cNvPr id="188" name="Shape 188"/>
          <p:cNvCxnSpPr/>
          <p:nvPr/>
        </p:nvCxnSpPr>
        <p:spPr>
          <a:xfrm rot="10800000">
            <a:off x="3134950" y="3389775"/>
            <a:ext cx="499800" cy="1116900"/>
          </a:xfrm>
          <a:prstGeom prst="straightConnector1">
            <a:avLst/>
          </a:prstGeom>
          <a:noFill/>
          <a:ln cap="flat" cmpd="sng" w="28575">
            <a:solidFill>
              <a:schemeClr val="dk2"/>
            </a:solidFill>
            <a:prstDash val="solid"/>
            <a:round/>
            <a:headEnd len="med" w="med" type="none"/>
            <a:tailEnd len="med" w="med" type="triangle"/>
          </a:ln>
        </p:spPr>
      </p:cxnSp>
      <p:cxnSp>
        <p:nvCxnSpPr>
          <p:cNvPr id="189" name="Shape 189"/>
          <p:cNvCxnSpPr/>
          <p:nvPr/>
        </p:nvCxnSpPr>
        <p:spPr>
          <a:xfrm rot="10800000">
            <a:off x="5417725" y="2802075"/>
            <a:ext cx="666300" cy="1704600"/>
          </a:xfrm>
          <a:prstGeom prst="straightConnector1">
            <a:avLst/>
          </a:prstGeom>
          <a:noFill/>
          <a:ln cap="flat" cmpd="sng" w="28575">
            <a:solidFill>
              <a:schemeClr val="dk2"/>
            </a:solidFill>
            <a:prstDash val="solid"/>
            <a:round/>
            <a:headEnd len="med" w="med" type="none"/>
            <a:tailEnd len="med" w="med" type="triangle"/>
          </a:ln>
        </p:spPr>
      </p:cxnSp>
      <p:sp>
        <p:nvSpPr>
          <p:cNvPr id="190" name="Shape 190"/>
          <p:cNvSpPr txBox="1"/>
          <p:nvPr/>
        </p:nvSpPr>
        <p:spPr>
          <a:xfrm>
            <a:off x="2988125" y="4418500"/>
            <a:ext cx="1342200" cy="99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Large number of photons are entering the medium.</a:t>
            </a:r>
            <a:endParaRPr/>
          </a:p>
        </p:txBody>
      </p:sp>
      <p:sp>
        <p:nvSpPr>
          <p:cNvPr id="191" name="Shape 191"/>
          <p:cNvSpPr txBox="1"/>
          <p:nvPr/>
        </p:nvSpPr>
        <p:spPr>
          <a:xfrm>
            <a:off x="5682350" y="4447900"/>
            <a:ext cx="1988700" cy="99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On exit, a lot of the photons are missing.</a:t>
            </a:r>
            <a:endParaRPr/>
          </a:p>
        </p:txBody>
      </p:sp>
      <p:cxnSp>
        <p:nvCxnSpPr>
          <p:cNvPr id="192" name="Shape 192"/>
          <p:cNvCxnSpPr/>
          <p:nvPr/>
        </p:nvCxnSpPr>
        <p:spPr>
          <a:xfrm flipH="1">
            <a:off x="3889375" y="362500"/>
            <a:ext cx="1009200" cy="489900"/>
          </a:xfrm>
          <a:prstGeom prst="straightConnector1">
            <a:avLst/>
          </a:prstGeom>
          <a:noFill/>
          <a:ln cap="flat" cmpd="sng" w="9525">
            <a:solidFill>
              <a:schemeClr val="dk2"/>
            </a:solidFill>
            <a:prstDash val="solid"/>
            <a:round/>
            <a:headEnd len="med" w="med" type="none"/>
            <a:tailEnd len="med" w="med" type="triangle"/>
          </a:ln>
        </p:spPr>
      </p:cxnSp>
      <p:sp>
        <p:nvSpPr>
          <p:cNvPr id="193" name="Shape 193"/>
          <p:cNvSpPr txBox="1"/>
          <p:nvPr/>
        </p:nvSpPr>
        <p:spPr>
          <a:xfrm>
            <a:off x="4925250" y="107900"/>
            <a:ext cx="2341500" cy="92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a:t>
            </a:r>
            <a:r>
              <a:rPr i="1" lang="en-US">
                <a:solidFill>
                  <a:srgbClr val="FF0000"/>
                </a:solidFill>
              </a:rPr>
              <a:t>Medium</a:t>
            </a:r>
            <a:r>
              <a:rPr lang="en-US"/>
              <a:t>” is just a way of saying a block of material made of something, we’re not sure of what.</a:t>
            </a:r>
            <a:endParaRPr/>
          </a:p>
        </p:txBody>
      </p:sp>
      <p:sp>
        <p:nvSpPr>
          <p:cNvPr id="194" name="Shape 194"/>
          <p:cNvSpPr txBox="1"/>
          <p:nvPr/>
        </p:nvSpPr>
        <p:spPr>
          <a:xfrm>
            <a:off x="7494825" y="137150"/>
            <a:ext cx="4271700" cy="921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800"/>
              <a:t>It seems the </a:t>
            </a:r>
            <a:r>
              <a:rPr lang="en-US" sz="1800">
                <a:solidFill>
                  <a:srgbClr val="FF0000"/>
                </a:solidFill>
              </a:rPr>
              <a:t>medium </a:t>
            </a:r>
            <a:r>
              <a:rPr lang="en-US" sz="1800"/>
              <a:t>is “</a:t>
            </a:r>
            <a:r>
              <a:rPr lang="en-US" sz="1800">
                <a:solidFill>
                  <a:srgbClr val="0000FF"/>
                </a:solidFill>
              </a:rPr>
              <a:t>consuming</a:t>
            </a:r>
            <a:r>
              <a:rPr lang="en-US" sz="1800"/>
              <a:t>” some of the photons that are passing </a:t>
            </a:r>
            <a:r>
              <a:rPr lang="en-US" sz="1800"/>
              <a:t>through</a:t>
            </a:r>
            <a:r>
              <a:rPr lang="en-US" sz="1800"/>
              <a:t>.</a:t>
            </a:r>
            <a:endParaRPr sz="1800"/>
          </a:p>
          <a:p>
            <a:pPr indent="0" lvl="0" marL="0">
              <a:spcBef>
                <a:spcPts val="0"/>
              </a:spcBef>
              <a:spcAft>
                <a:spcPts val="0"/>
              </a:spcAft>
              <a:buNone/>
            </a:pPr>
            <a:r>
              <a:t/>
            </a:r>
            <a:endParaRPr sz="1800"/>
          </a:p>
        </p:txBody>
      </p:sp>
      <p:sp>
        <p:nvSpPr>
          <p:cNvPr id="195" name="Shape 195"/>
          <p:cNvSpPr/>
          <p:nvPr/>
        </p:nvSpPr>
        <p:spPr>
          <a:xfrm>
            <a:off x="5388425" y="1116875"/>
            <a:ext cx="372300" cy="1949700"/>
          </a:xfrm>
          <a:prstGeom prst="rightBrace">
            <a:avLst>
              <a:gd fmla="val 8333" name="adj1"/>
              <a:gd fmla="val 50000" name="adj2"/>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txBox="1"/>
          <p:nvPr/>
        </p:nvSpPr>
        <p:spPr>
          <a:xfrm>
            <a:off x="5804088" y="1704725"/>
            <a:ext cx="1419300" cy="77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solidFill>
                  <a:srgbClr val="0000FF"/>
                </a:solidFill>
              </a:rPr>
              <a:t>D</a:t>
            </a:r>
            <a:r>
              <a:rPr b="1" lang="en-US">
                <a:solidFill>
                  <a:srgbClr val="0000FF"/>
                </a:solidFill>
              </a:rPr>
              <a:t>imming, </a:t>
            </a:r>
            <a:endParaRPr b="1">
              <a:solidFill>
                <a:srgbClr val="0000FF"/>
              </a:solidFill>
            </a:endParaRPr>
          </a:p>
          <a:p>
            <a:pPr indent="0" lvl="0" marL="0">
              <a:spcBef>
                <a:spcPts val="0"/>
              </a:spcBef>
              <a:spcAft>
                <a:spcPts val="0"/>
              </a:spcAft>
              <a:buNone/>
            </a:pPr>
            <a:r>
              <a:rPr b="1" lang="en-US">
                <a:solidFill>
                  <a:srgbClr val="0000FF"/>
                </a:solidFill>
              </a:rPr>
              <a:t>Lower intensity photon count</a:t>
            </a:r>
            <a:endParaRPr b="1">
              <a:solidFill>
                <a:srgbClr val="0000FF"/>
              </a:solidFill>
            </a:endParaRPr>
          </a:p>
        </p:txBody>
      </p:sp>
      <p:sp>
        <p:nvSpPr>
          <p:cNvPr id="197" name="Shape 197"/>
          <p:cNvSpPr txBox="1"/>
          <p:nvPr/>
        </p:nvSpPr>
        <p:spPr>
          <a:xfrm>
            <a:off x="7064700" y="2141300"/>
            <a:ext cx="4827900" cy="70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800">
                <a:solidFill>
                  <a:schemeClr val="dk1"/>
                </a:solidFill>
              </a:rPr>
              <a:t>The </a:t>
            </a:r>
            <a:r>
              <a:rPr b="1" lang="en-US" sz="1800">
                <a:solidFill>
                  <a:schemeClr val="dk1"/>
                </a:solidFill>
              </a:rPr>
              <a:t>Intensity</a:t>
            </a:r>
            <a:r>
              <a:rPr lang="en-US" sz="1800">
                <a:solidFill>
                  <a:schemeClr val="dk1"/>
                </a:solidFill>
              </a:rPr>
              <a:t> will be affected, there will be </a:t>
            </a:r>
            <a:r>
              <a:rPr lang="en-US" sz="1800">
                <a:solidFill>
                  <a:srgbClr val="0000FF"/>
                </a:solidFill>
              </a:rPr>
              <a:t>dimming </a:t>
            </a:r>
            <a:r>
              <a:rPr lang="en-US" sz="1800">
                <a:solidFill>
                  <a:schemeClr val="dk1"/>
                </a:solidFill>
              </a:rPr>
              <a:t>on the right side as light exits the medium.</a:t>
            </a:r>
            <a:endParaRPr sz="1800">
              <a:solidFill>
                <a:schemeClr val="dk1"/>
              </a:solidFill>
            </a:endParaRPr>
          </a:p>
          <a:p>
            <a:pPr indent="0" lvl="0" marL="0">
              <a:spcBef>
                <a:spcPts val="0"/>
              </a:spcBef>
              <a:spcAft>
                <a:spcPts val="0"/>
              </a:spcAft>
              <a:buNone/>
            </a:pPr>
            <a:r>
              <a:t/>
            </a:r>
            <a:endParaRPr/>
          </a:p>
        </p:txBody>
      </p:sp>
      <p:sp>
        <p:nvSpPr>
          <p:cNvPr id="198" name="Shape 198"/>
          <p:cNvSpPr txBox="1"/>
          <p:nvPr/>
        </p:nvSpPr>
        <p:spPr>
          <a:xfrm>
            <a:off x="587825" y="5574575"/>
            <a:ext cx="3683700" cy="313500"/>
          </a:xfrm>
          <a:prstGeom prst="rect">
            <a:avLst/>
          </a:prstGeom>
          <a:noFill/>
          <a:ln>
            <a:noFill/>
          </a:ln>
        </p:spPr>
        <p:txBody>
          <a:bodyPr anchorCtr="0" anchor="t" bIns="91425" lIns="91425" spcFirstLastPara="1" rIns="91425" wrap="square" tIns="91425">
            <a:noAutofit/>
          </a:bodyPr>
          <a:lstStyle/>
          <a:p>
            <a:pPr indent="0" lvl="0" marL="0" algn="r">
              <a:spcBef>
                <a:spcPts val="0"/>
              </a:spcBef>
              <a:spcAft>
                <a:spcPts val="0"/>
              </a:spcAft>
              <a:buNone/>
            </a:pPr>
            <a:r>
              <a:rPr lang="en-US">
                <a:solidFill>
                  <a:srgbClr val="38761D"/>
                </a:solidFill>
              </a:rPr>
              <a:t>Formal definition:</a:t>
            </a:r>
            <a:endParaRPr>
              <a:solidFill>
                <a:srgbClr val="38761D"/>
              </a:solidFill>
            </a:endParaRPr>
          </a:p>
        </p:txBody>
      </p:sp>
      <p:sp>
        <p:nvSpPr>
          <p:cNvPr id="199" name="Shape 199"/>
          <p:cNvSpPr txBox="1"/>
          <p:nvPr/>
        </p:nvSpPr>
        <p:spPr>
          <a:xfrm>
            <a:off x="8454925" y="3091550"/>
            <a:ext cx="3115500" cy="2478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a:t>Like everything else, the </a:t>
            </a:r>
            <a:r>
              <a:rPr b="1" lang="en-US">
                <a:solidFill>
                  <a:srgbClr val="FF0000"/>
                </a:solidFill>
              </a:rPr>
              <a:t>medium</a:t>
            </a:r>
            <a:r>
              <a:rPr b="1" lang="en-US"/>
              <a:t> is made of atoms.</a:t>
            </a:r>
            <a:endParaRPr b="1"/>
          </a:p>
          <a:p>
            <a:pPr indent="0" lvl="0" marL="0">
              <a:spcBef>
                <a:spcPts val="0"/>
              </a:spcBef>
              <a:spcAft>
                <a:spcPts val="0"/>
              </a:spcAft>
              <a:buNone/>
            </a:pPr>
            <a:r>
              <a:t/>
            </a:r>
            <a:endParaRPr b="1"/>
          </a:p>
          <a:p>
            <a:pPr indent="0" lvl="0" marL="0">
              <a:spcBef>
                <a:spcPts val="0"/>
              </a:spcBef>
              <a:spcAft>
                <a:spcPts val="0"/>
              </a:spcAft>
              <a:buNone/>
            </a:pPr>
            <a:r>
              <a:rPr b="1" lang="en-US"/>
              <a:t>It would be interesting to know what precisely inside the </a:t>
            </a:r>
            <a:r>
              <a:rPr b="1" lang="en-US">
                <a:solidFill>
                  <a:srgbClr val="FF0000"/>
                </a:solidFill>
              </a:rPr>
              <a:t>medium </a:t>
            </a:r>
            <a:r>
              <a:rPr b="1" lang="en-US"/>
              <a:t>made the photons disappear. </a:t>
            </a:r>
            <a:endParaRPr b="1"/>
          </a:p>
          <a:p>
            <a:pPr indent="0" lvl="0" marL="0">
              <a:spcBef>
                <a:spcPts val="0"/>
              </a:spcBef>
              <a:spcAft>
                <a:spcPts val="0"/>
              </a:spcAft>
              <a:buNone/>
            </a:pPr>
            <a:r>
              <a:t/>
            </a:r>
            <a:endParaRPr b="1"/>
          </a:p>
          <a:p>
            <a:pPr indent="0" lvl="0" marL="0">
              <a:spcBef>
                <a:spcPts val="0"/>
              </a:spcBef>
              <a:spcAft>
                <a:spcPts val="0"/>
              </a:spcAft>
              <a:buNone/>
            </a:pPr>
            <a:r>
              <a:rPr b="1" lang="en-US"/>
              <a:t>What happened to the photons? Did they really get consumed?</a:t>
            </a:r>
            <a:endParaRPr b="1"/>
          </a:p>
        </p:txBody>
      </p:sp>
      <p:pic>
        <p:nvPicPr>
          <p:cNvPr id="200" name="Shape 200"/>
          <p:cNvPicPr preferRelativeResize="0"/>
          <p:nvPr/>
        </p:nvPicPr>
        <p:blipFill>
          <a:blip r:embed="rId5">
            <a:alphaModFix/>
          </a:blip>
          <a:stretch>
            <a:fillRect/>
          </a:stretch>
        </p:blipFill>
        <p:spPr>
          <a:xfrm>
            <a:off x="8863275" y="852401"/>
            <a:ext cx="2301150" cy="1356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1000"/>
                                        <p:tgtEl>
                                          <p:spTgt spid="1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animEffect filter="fade" transition="in">
                                      <p:cBhvr>
                                        <p:cTn dur="1000"/>
                                        <p:tgtEl>
                                          <p:spTgt spid="1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animEffect filter="fade" transition="in">
                                      <p:cBhvr>
                                        <p:cTn dur="1000"/>
                                        <p:tgtEl>
                                          <p:spTgt spid="1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animEffect filter="fade" transition="in">
                                      <p:cBhvr>
                                        <p:cTn dur="1000"/>
                                        <p:tgtEl>
                                          <p:spTgt spid="1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animEffect filter="fade" transition="in">
                                      <p:cBhvr>
                                        <p:cTn dur="1000"/>
                                        <p:tgtEl>
                                          <p:spTgt spid="19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nvSpPr>
        <p:spPr>
          <a:xfrm>
            <a:off x="68550" y="1650500"/>
            <a:ext cx="7308600" cy="3140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2400"/>
              <a:t>Matter, or in other words </a:t>
            </a:r>
            <a:r>
              <a:rPr b="1" lang="en-US" sz="2400">
                <a:solidFill>
                  <a:srgbClr val="4A86E8"/>
                </a:solidFill>
              </a:rPr>
              <a:t>the atoms</a:t>
            </a:r>
            <a:r>
              <a:rPr b="1" lang="en-US" sz="2400"/>
              <a:t> that make matter, can “consume” energy that arrives in the form of </a:t>
            </a:r>
            <a:r>
              <a:rPr b="1" lang="en-US" sz="2400">
                <a:solidFill>
                  <a:srgbClr val="EA9999"/>
                </a:solidFill>
              </a:rPr>
              <a:t>electromagnetic </a:t>
            </a:r>
            <a:r>
              <a:rPr b="1" lang="en-US" sz="2400">
                <a:solidFill>
                  <a:srgbClr val="EA9999"/>
                </a:solidFill>
              </a:rPr>
              <a:t>radiation</a:t>
            </a:r>
            <a:r>
              <a:rPr b="1" lang="en-US" sz="2400"/>
              <a:t>.</a:t>
            </a:r>
            <a:r>
              <a:rPr b="1" lang="en-US" sz="2400"/>
              <a:t> </a:t>
            </a:r>
            <a:endParaRPr b="1" sz="2400"/>
          </a:p>
          <a:p>
            <a:pPr indent="0" lvl="0" marL="0">
              <a:spcBef>
                <a:spcPts val="0"/>
              </a:spcBef>
              <a:spcAft>
                <a:spcPts val="0"/>
              </a:spcAft>
              <a:buNone/>
            </a:pPr>
            <a:r>
              <a:rPr b="1" lang="en-US" sz="2400"/>
              <a:t>This radiation can be: </a:t>
            </a:r>
            <a:endParaRPr b="1" sz="2400"/>
          </a:p>
          <a:p>
            <a:pPr indent="-381000" lvl="0" marL="457200">
              <a:spcBef>
                <a:spcPts val="0"/>
              </a:spcBef>
              <a:spcAft>
                <a:spcPts val="0"/>
              </a:spcAft>
              <a:buSzPts val="2400"/>
              <a:buChar char="-"/>
            </a:pPr>
            <a:r>
              <a:rPr b="1" lang="en-US" sz="2400"/>
              <a:t>Visible light,</a:t>
            </a:r>
            <a:endParaRPr b="1" sz="2400"/>
          </a:p>
          <a:p>
            <a:pPr indent="-381000" lvl="0" marL="457200">
              <a:spcBef>
                <a:spcPts val="0"/>
              </a:spcBef>
              <a:spcAft>
                <a:spcPts val="0"/>
              </a:spcAft>
              <a:buSzPts val="2400"/>
              <a:buChar char="-"/>
            </a:pPr>
            <a:r>
              <a:rPr b="1" lang="en-US" sz="2400"/>
              <a:t>X-Rays,</a:t>
            </a:r>
            <a:endParaRPr b="1" sz="2400"/>
          </a:p>
          <a:p>
            <a:pPr indent="-381000" lvl="0" marL="457200">
              <a:spcBef>
                <a:spcPts val="0"/>
              </a:spcBef>
              <a:spcAft>
                <a:spcPts val="0"/>
              </a:spcAft>
              <a:buSzPts val="2400"/>
              <a:buChar char="-"/>
            </a:pPr>
            <a:r>
              <a:rPr b="1" lang="en-US" sz="2400"/>
              <a:t>Microwave radiation,</a:t>
            </a:r>
            <a:endParaRPr b="1" sz="2400"/>
          </a:p>
          <a:p>
            <a:pPr indent="-381000" lvl="0" marL="457200">
              <a:spcBef>
                <a:spcPts val="0"/>
              </a:spcBef>
              <a:spcAft>
                <a:spcPts val="0"/>
              </a:spcAft>
              <a:buSzPts val="2400"/>
              <a:buChar char="-"/>
            </a:pPr>
            <a:r>
              <a:rPr b="1" lang="en-US" sz="2400"/>
              <a:t>Radio waves, etc.</a:t>
            </a:r>
            <a:endParaRPr b="1" sz="2400"/>
          </a:p>
          <a:p>
            <a:pPr indent="0" lvl="0" marL="0">
              <a:spcBef>
                <a:spcPts val="0"/>
              </a:spcBef>
              <a:spcAft>
                <a:spcPts val="0"/>
              </a:spcAft>
              <a:buNone/>
            </a:pPr>
            <a:r>
              <a:t/>
            </a:r>
            <a:endParaRPr b="1" sz="2400"/>
          </a:p>
        </p:txBody>
      </p:sp>
      <p:sp>
        <p:nvSpPr>
          <p:cNvPr id="206" name="Shape 206"/>
          <p:cNvSpPr txBox="1"/>
          <p:nvPr/>
        </p:nvSpPr>
        <p:spPr>
          <a:xfrm>
            <a:off x="68550" y="0"/>
            <a:ext cx="10985100" cy="57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t>So, it got very weird…</a:t>
            </a:r>
            <a:endParaRPr b="1" sz="1800"/>
          </a:p>
          <a:p>
            <a:pPr indent="0" lvl="0" marL="0">
              <a:spcBef>
                <a:spcPts val="0"/>
              </a:spcBef>
              <a:spcAft>
                <a:spcPts val="0"/>
              </a:spcAft>
              <a:buNone/>
            </a:pPr>
            <a:r>
              <a:rPr b="1" lang="en-US" sz="1800"/>
              <a:t>But what can be learned from Attenuation?</a:t>
            </a:r>
            <a:endParaRPr b="1" sz="1800"/>
          </a:p>
        </p:txBody>
      </p:sp>
      <p:sp>
        <p:nvSpPr>
          <p:cNvPr id="207" name="Shape 207"/>
          <p:cNvSpPr txBox="1"/>
          <p:nvPr/>
        </p:nvSpPr>
        <p:spPr>
          <a:xfrm>
            <a:off x="744600" y="656525"/>
            <a:ext cx="3076200" cy="578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2400">
                <a:solidFill>
                  <a:srgbClr val="FF0000"/>
                </a:solidFill>
              </a:rPr>
              <a:t>Attenuation</a:t>
            </a:r>
            <a:endParaRPr b="1" sz="2400">
              <a:solidFill>
                <a:srgbClr val="FF0000"/>
              </a:solidFill>
            </a:endParaRPr>
          </a:p>
        </p:txBody>
      </p:sp>
      <p:sp>
        <p:nvSpPr>
          <p:cNvPr id="208" name="Shape 208"/>
          <p:cNvSpPr/>
          <p:nvPr/>
        </p:nvSpPr>
        <p:spPr>
          <a:xfrm>
            <a:off x="3144875" y="773975"/>
            <a:ext cx="2517900" cy="431100"/>
          </a:xfrm>
          <a:prstGeom prs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txBox="1"/>
          <p:nvPr/>
        </p:nvSpPr>
        <p:spPr>
          <a:xfrm>
            <a:off x="6099275" y="656525"/>
            <a:ext cx="4148400" cy="578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2400">
                <a:solidFill>
                  <a:srgbClr val="A64D79"/>
                </a:solidFill>
              </a:rPr>
              <a:t>Photons were consumed in some way...</a:t>
            </a:r>
            <a:endParaRPr b="1" sz="2400">
              <a:solidFill>
                <a:srgbClr val="A64D79"/>
              </a:solidFill>
            </a:endParaRPr>
          </a:p>
        </p:txBody>
      </p:sp>
      <p:sp>
        <p:nvSpPr>
          <p:cNvPr id="210" name="Shape 210"/>
          <p:cNvSpPr txBox="1"/>
          <p:nvPr/>
        </p:nvSpPr>
        <p:spPr>
          <a:xfrm>
            <a:off x="5785725" y="2547050"/>
            <a:ext cx="5633400" cy="1347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2400">
                <a:solidFill>
                  <a:srgbClr val="45818E"/>
                </a:solidFill>
              </a:rPr>
              <a:t>Who inside the atom could be responsible for the consumption of the photons?</a:t>
            </a:r>
            <a:endParaRPr b="1" sz="2400">
              <a:solidFill>
                <a:srgbClr val="45818E"/>
              </a:solidFill>
            </a:endParaRPr>
          </a:p>
        </p:txBody>
      </p:sp>
      <p:sp>
        <p:nvSpPr>
          <p:cNvPr id="211" name="Shape 211"/>
          <p:cNvSpPr txBox="1"/>
          <p:nvPr/>
        </p:nvSpPr>
        <p:spPr>
          <a:xfrm>
            <a:off x="7143175" y="3718350"/>
            <a:ext cx="3183000" cy="578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2400">
                <a:solidFill>
                  <a:srgbClr val="45818E"/>
                </a:solidFill>
              </a:rPr>
              <a:t>It is the </a:t>
            </a:r>
            <a:r>
              <a:rPr b="1" lang="en-US" sz="2400">
                <a:solidFill>
                  <a:srgbClr val="FF0000"/>
                </a:solidFill>
              </a:rPr>
              <a:t>electrons</a:t>
            </a:r>
            <a:r>
              <a:rPr b="1" lang="en-US" sz="2400">
                <a:solidFill>
                  <a:srgbClr val="45818E"/>
                </a:solidFill>
              </a:rPr>
              <a:t>!</a:t>
            </a:r>
            <a:endParaRPr b="1" sz="2400">
              <a:solidFill>
                <a:srgbClr val="45818E"/>
              </a:solidFill>
            </a:endParaRPr>
          </a:p>
        </p:txBody>
      </p:sp>
      <p:pic>
        <p:nvPicPr>
          <p:cNvPr id="212" name="Shape 212"/>
          <p:cNvPicPr preferRelativeResize="0"/>
          <p:nvPr/>
        </p:nvPicPr>
        <p:blipFill>
          <a:blip r:embed="rId3">
            <a:alphaModFix/>
          </a:blip>
          <a:stretch>
            <a:fillRect/>
          </a:stretch>
        </p:blipFill>
        <p:spPr>
          <a:xfrm>
            <a:off x="3765697" y="3634025"/>
            <a:ext cx="3033501" cy="3077024"/>
          </a:xfrm>
          <a:prstGeom prst="rect">
            <a:avLst/>
          </a:prstGeom>
          <a:noFill/>
          <a:ln>
            <a:noFill/>
          </a:ln>
        </p:spPr>
      </p:pic>
      <p:sp>
        <p:nvSpPr>
          <p:cNvPr id="213" name="Shape 213"/>
          <p:cNvSpPr txBox="1"/>
          <p:nvPr/>
        </p:nvSpPr>
        <p:spPr>
          <a:xfrm>
            <a:off x="7377150" y="4458575"/>
            <a:ext cx="3183000" cy="1204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2400"/>
              <a:t>Yup, these little massless bundles of energy</a:t>
            </a:r>
            <a:endParaRPr b="1" sz="2400"/>
          </a:p>
        </p:txBody>
      </p:sp>
      <p:sp>
        <p:nvSpPr>
          <p:cNvPr id="214" name="Shape 214"/>
          <p:cNvSpPr/>
          <p:nvPr/>
        </p:nvSpPr>
        <p:spPr>
          <a:xfrm rot="9096617">
            <a:off x="6119889" y="4957028"/>
            <a:ext cx="1360980" cy="431018"/>
          </a:xfrm>
          <a:prstGeom prs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1000"/>
                                        <p:tgtEl>
                                          <p:spTgt spid="2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animEffect filter="fade" transition="in">
                                      <p:cBhvr>
                                        <p:cTn dur="1000"/>
                                        <p:tgtEl>
                                          <p:spTgt spid="2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animEffect filter="fade" transition="in">
                                      <p:cBhvr>
                                        <p:cTn dur="1000"/>
                                        <p:tgtEl>
                                          <p:spTgt spid="2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3" st="3"/>
                                            </p:txEl>
                                          </p:spTgt>
                                        </p:tgtEl>
                                        <p:attrNameLst>
                                          <p:attrName>style.visibility</p:attrName>
                                        </p:attrNameLst>
                                      </p:cBhvr>
                                      <p:to>
                                        <p:strVal val="visible"/>
                                      </p:to>
                                    </p:set>
                                    <p:animEffect filter="fade" transition="in">
                                      <p:cBhvr>
                                        <p:cTn dur="1000"/>
                                        <p:tgtEl>
                                          <p:spTgt spid="2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4" st="4"/>
                                            </p:txEl>
                                          </p:spTgt>
                                        </p:tgtEl>
                                        <p:attrNameLst>
                                          <p:attrName>style.visibility</p:attrName>
                                        </p:attrNameLst>
                                      </p:cBhvr>
                                      <p:to>
                                        <p:strVal val="visible"/>
                                      </p:to>
                                    </p:set>
                                    <p:animEffect filter="fade" transition="in">
                                      <p:cBhvr>
                                        <p:cTn dur="1000"/>
                                        <p:tgtEl>
                                          <p:spTgt spid="2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5" st="5"/>
                                            </p:txEl>
                                          </p:spTgt>
                                        </p:tgtEl>
                                        <p:attrNameLst>
                                          <p:attrName>style.visibility</p:attrName>
                                        </p:attrNameLst>
                                      </p:cBhvr>
                                      <p:to>
                                        <p:strVal val="visible"/>
                                      </p:to>
                                    </p:set>
                                    <p:animEffect filter="fade" transition="in">
                                      <p:cBhvr>
                                        <p:cTn dur="1000"/>
                                        <p:tgtEl>
                                          <p:spTgt spid="2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6" st="6"/>
                                            </p:txEl>
                                          </p:spTgt>
                                        </p:tgtEl>
                                        <p:attrNameLst>
                                          <p:attrName>style.visibility</p:attrName>
                                        </p:attrNameLst>
                                      </p:cBhvr>
                                      <p:to>
                                        <p:strVal val="visible"/>
                                      </p:to>
                                    </p:set>
                                    <p:animEffect filter="fade" transition="in">
                                      <p:cBhvr>
                                        <p:cTn dur="1000"/>
                                        <p:tgtEl>
                                          <p:spTgt spid="2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5423701" y="2883775"/>
            <a:ext cx="6690051" cy="2655081"/>
          </a:xfrm>
          <a:prstGeom prst="rect">
            <a:avLst/>
          </a:prstGeom>
          <a:noFill/>
          <a:ln>
            <a:noFill/>
          </a:ln>
        </p:spPr>
      </p:pic>
      <p:pic>
        <p:nvPicPr>
          <p:cNvPr id="220" name="Shape 220"/>
          <p:cNvPicPr preferRelativeResize="0"/>
          <p:nvPr/>
        </p:nvPicPr>
        <p:blipFill>
          <a:blip r:embed="rId4">
            <a:alphaModFix/>
          </a:blip>
          <a:stretch>
            <a:fillRect/>
          </a:stretch>
        </p:blipFill>
        <p:spPr>
          <a:xfrm>
            <a:off x="1510053" y="453975"/>
            <a:ext cx="10452773" cy="2218325"/>
          </a:xfrm>
          <a:prstGeom prst="rect">
            <a:avLst/>
          </a:prstGeom>
          <a:noFill/>
          <a:ln>
            <a:noFill/>
          </a:ln>
        </p:spPr>
      </p:pic>
      <p:pic>
        <p:nvPicPr>
          <p:cNvPr id="221" name="Shape 221"/>
          <p:cNvPicPr preferRelativeResize="0"/>
          <p:nvPr/>
        </p:nvPicPr>
        <p:blipFill>
          <a:blip r:embed="rId5">
            <a:alphaModFix/>
          </a:blip>
          <a:stretch>
            <a:fillRect/>
          </a:stretch>
        </p:blipFill>
        <p:spPr>
          <a:xfrm>
            <a:off x="297513" y="2623200"/>
            <a:ext cx="4174925" cy="4234799"/>
          </a:xfrm>
          <a:prstGeom prst="rect">
            <a:avLst/>
          </a:prstGeom>
          <a:noFill/>
          <a:ln>
            <a:noFill/>
          </a:ln>
        </p:spPr>
      </p:pic>
      <p:sp>
        <p:nvSpPr>
          <p:cNvPr id="222" name="Shape 222"/>
          <p:cNvSpPr/>
          <p:nvPr/>
        </p:nvSpPr>
        <p:spPr>
          <a:xfrm>
            <a:off x="3200188" y="3481275"/>
            <a:ext cx="2581800" cy="469200"/>
          </a:xfrm>
          <a:prstGeom prs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p:nvPr/>
        </p:nvSpPr>
        <p:spPr>
          <a:xfrm>
            <a:off x="4379938" y="4285650"/>
            <a:ext cx="1401900" cy="469200"/>
          </a:xfrm>
          <a:prstGeom prst="rightArrow">
            <a:avLst>
              <a:gd fmla="val 50000" name="adj1"/>
              <a:gd fmla="val 50000" name="adj2"/>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txBox="1"/>
          <p:nvPr/>
        </p:nvSpPr>
        <p:spPr>
          <a:xfrm>
            <a:off x="7132328" y="1890750"/>
            <a:ext cx="4726200" cy="52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2400">
                <a:solidFill>
                  <a:srgbClr val="3D85C6"/>
                </a:solidFill>
              </a:rPr>
              <a:t>known as the</a:t>
            </a:r>
            <a:r>
              <a:rPr b="1" lang="en-US" sz="2400">
                <a:solidFill>
                  <a:srgbClr val="3D85C6"/>
                </a:solidFill>
              </a:rPr>
              <a:t> frequency...</a:t>
            </a:r>
            <a:endParaRPr b="1" sz="2400">
              <a:solidFill>
                <a:srgbClr val="3D85C6"/>
              </a:solidFill>
            </a:endParaRPr>
          </a:p>
        </p:txBody>
      </p:sp>
      <p:sp>
        <p:nvSpPr>
          <p:cNvPr id="225" name="Shape 225"/>
          <p:cNvSpPr txBox="1"/>
          <p:nvPr/>
        </p:nvSpPr>
        <p:spPr>
          <a:xfrm>
            <a:off x="3846675" y="3272550"/>
            <a:ext cx="1512600" cy="31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Lower orbit</a:t>
            </a:r>
            <a:endParaRPr/>
          </a:p>
        </p:txBody>
      </p:sp>
      <p:sp>
        <p:nvSpPr>
          <p:cNvPr id="226" name="Shape 226"/>
          <p:cNvSpPr txBox="1"/>
          <p:nvPr/>
        </p:nvSpPr>
        <p:spPr>
          <a:xfrm>
            <a:off x="4472575" y="4759450"/>
            <a:ext cx="951000" cy="52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Higher orbit</a:t>
            </a:r>
            <a:endParaRPr/>
          </a:p>
        </p:txBody>
      </p:sp>
      <p:sp>
        <p:nvSpPr>
          <p:cNvPr id="227" name="Shape 227"/>
          <p:cNvSpPr txBox="1"/>
          <p:nvPr/>
        </p:nvSpPr>
        <p:spPr>
          <a:xfrm>
            <a:off x="91275" y="95625"/>
            <a:ext cx="5528700" cy="52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t>Electrons are finicky eaters...</a:t>
            </a:r>
            <a:endParaRPr b="1" sz="1800"/>
          </a:p>
        </p:txBody>
      </p:sp>
      <p:sp>
        <p:nvSpPr>
          <p:cNvPr id="228" name="Shape 228"/>
          <p:cNvSpPr/>
          <p:nvPr/>
        </p:nvSpPr>
        <p:spPr>
          <a:xfrm>
            <a:off x="5644450" y="1335850"/>
            <a:ext cx="6214200" cy="639600"/>
          </a:xfrm>
          <a:prstGeom prst="rect">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Shape 233"/>
          <p:cNvPicPr preferRelativeResize="0"/>
          <p:nvPr/>
        </p:nvPicPr>
        <p:blipFill>
          <a:blip r:embed="rId3">
            <a:alphaModFix/>
          </a:blip>
          <a:stretch>
            <a:fillRect/>
          </a:stretch>
        </p:blipFill>
        <p:spPr>
          <a:xfrm>
            <a:off x="4968146" y="0"/>
            <a:ext cx="4062749" cy="2553728"/>
          </a:xfrm>
          <a:prstGeom prst="rect">
            <a:avLst/>
          </a:prstGeom>
          <a:noFill/>
          <a:ln>
            <a:noFill/>
          </a:ln>
        </p:spPr>
      </p:pic>
      <p:pic>
        <p:nvPicPr>
          <p:cNvPr id="234" name="Shape 234"/>
          <p:cNvPicPr preferRelativeResize="0"/>
          <p:nvPr/>
        </p:nvPicPr>
        <p:blipFill>
          <a:blip r:embed="rId4">
            <a:alphaModFix/>
          </a:blip>
          <a:stretch>
            <a:fillRect/>
          </a:stretch>
        </p:blipFill>
        <p:spPr>
          <a:xfrm>
            <a:off x="0" y="69950"/>
            <a:ext cx="4909150" cy="4524550"/>
          </a:xfrm>
          <a:prstGeom prst="rect">
            <a:avLst/>
          </a:prstGeom>
          <a:noFill/>
          <a:ln>
            <a:noFill/>
          </a:ln>
        </p:spPr>
      </p:pic>
      <p:sp>
        <p:nvSpPr>
          <p:cNvPr id="235" name="Shape 235"/>
          <p:cNvSpPr txBox="1"/>
          <p:nvPr/>
        </p:nvSpPr>
        <p:spPr>
          <a:xfrm>
            <a:off x="4968150" y="5102126"/>
            <a:ext cx="7015200" cy="78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800">
                <a:solidFill>
                  <a:srgbClr val="0000FF"/>
                </a:solidFill>
              </a:rPr>
              <a:t>The electron will not react at all to a higher energy photon unless it likes its color. </a:t>
            </a:r>
            <a:endParaRPr sz="1800">
              <a:solidFill>
                <a:srgbClr val="0000FF"/>
              </a:solidFill>
            </a:endParaRPr>
          </a:p>
        </p:txBody>
      </p:sp>
      <p:pic>
        <p:nvPicPr>
          <p:cNvPr id="236" name="Shape 236"/>
          <p:cNvPicPr preferRelativeResize="0"/>
          <p:nvPr/>
        </p:nvPicPr>
        <p:blipFill>
          <a:blip r:embed="rId5">
            <a:alphaModFix/>
          </a:blip>
          <a:stretch>
            <a:fillRect/>
          </a:stretch>
        </p:blipFill>
        <p:spPr>
          <a:xfrm>
            <a:off x="5435875" y="3157450"/>
            <a:ext cx="6085475" cy="2102625"/>
          </a:xfrm>
          <a:prstGeom prst="rect">
            <a:avLst/>
          </a:prstGeom>
          <a:noFill/>
          <a:ln>
            <a:noFill/>
          </a:ln>
        </p:spPr>
      </p:pic>
      <p:sp>
        <p:nvSpPr>
          <p:cNvPr id="237" name="Shape 237"/>
          <p:cNvSpPr txBox="1"/>
          <p:nvPr/>
        </p:nvSpPr>
        <p:spPr>
          <a:xfrm>
            <a:off x="6399225" y="5834701"/>
            <a:ext cx="5607000" cy="102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800">
                <a:solidFill>
                  <a:srgbClr val="134F5C"/>
                </a:solidFill>
              </a:rPr>
              <a:t>Like before, if the electron doesn’t like the color, it won’t budge at all. It won’t move slower, it will simply not react.</a:t>
            </a:r>
            <a:endParaRPr sz="1800">
              <a:solidFill>
                <a:srgbClr val="134F5C"/>
              </a:solidFill>
            </a:endParaRPr>
          </a:p>
          <a:p>
            <a:pPr indent="0" lvl="0" marL="0">
              <a:spcBef>
                <a:spcPts val="0"/>
              </a:spcBef>
              <a:spcAft>
                <a:spcPts val="0"/>
              </a:spcAft>
              <a:buNone/>
            </a:pPr>
            <a:r>
              <a:t/>
            </a:r>
            <a:endParaRPr sz="1800">
              <a:solidFill>
                <a:srgbClr val="134F5C"/>
              </a:solidFill>
            </a:endParaRPr>
          </a:p>
        </p:txBody>
      </p:sp>
      <p:sp>
        <p:nvSpPr>
          <p:cNvPr id="238" name="Shape 238"/>
          <p:cNvSpPr txBox="1"/>
          <p:nvPr/>
        </p:nvSpPr>
        <p:spPr>
          <a:xfrm>
            <a:off x="10001450" y="1086625"/>
            <a:ext cx="2112300" cy="1617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1800">
                <a:solidFill>
                  <a:srgbClr val="0000FF"/>
                </a:solidFill>
              </a:rPr>
              <a:t>What should happen if i hit the electron with a higher energy wave/photon?</a:t>
            </a:r>
            <a:endParaRPr sz="1800">
              <a:solidFill>
                <a:srgbClr val="0000FF"/>
              </a:solidFill>
            </a:endParaRPr>
          </a:p>
        </p:txBody>
      </p:sp>
      <p:sp>
        <p:nvSpPr>
          <p:cNvPr id="239" name="Shape 239"/>
          <p:cNvSpPr txBox="1"/>
          <p:nvPr/>
        </p:nvSpPr>
        <p:spPr>
          <a:xfrm>
            <a:off x="185025" y="5799125"/>
            <a:ext cx="5838600" cy="674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1800">
                <a:solidFill>
                  <a:srgbClr val="FF0000"/>
                </a:solidFill>
              </a:rPr>
              <a:t>What happens if a less energetic photon hits the electron? Is the reaction of the electron be more sluggish?</a:t>
            </a:r>
            <a:endParaRPr sz="1800">
              <a:solidFill>
                <a:srgbClr val="FF0000"/>
              </a:solidFill>
            </a:endParaRPr>
          </a:p>
        </p:txBody>
      </p:sp>
      <p:pic>
        <p:nvPicPr>
          <p:cNvPr id="240" name="Shape 240"/>
          <p:cNvPicPr preferRelativeResize="0"/>
          <p:nvPr/>
        </p:nvPicPr>
        <p:blipFill>
          <a:blip r:embed="rId6">
            <a:alphaModFix/>
          </a:blip>
          <a:stretch>
            <a:fillRect/>
          </a:stretch>
        </p:blipFill>
        <p:spPr>
          <a:xfrm>
            <a:off x="5168563" y="15801"/>
            <a:ext cx="4285464" cy="3288500"/>
          </a:xfrm>
          <a:prstGeom prst="rect">
            <a:avLst/>
          </a:prstGeom>
          <a:noFill/>
          <a:ln>
            <a:noFill/>
          </a:ln>
        </p:spPr>
      </p:pic>
      <p:pic>
        <p:nvPicPr>
          <p:cNvPr id="241" name="Shape 241"/>
          <p:cNvPicPr preferRelativeResize="0"/>
          <p:nvPr/>
        </p:nvPicPr>
        <p:blipFill>
          <a:blip r:embed="rId7">
            <a:alphaModFix/>
          </a:blip>
          <a:stretch>
            <a:fillRect/>
          </a:stretch>
        </p:blipFill>
        <p:spPr>
          <a:xfrm>
            <a:off x="5259350" y="-11438"/>
            <a:ext cx="3893113" cy="2553725"/>
          </a:xfrm>
          <a:prstGeom prst="rect">
            <a:avLst/>
          </a:prstGeom>
          <a:noFill/>
          <a:ln>
            <a:noFill/>
          </a:ln>
        </p:spPr>
      </p:pic>
      <p:pic>
        <p:nvPicPr>
          <p:cNvPr id="242" name="Shape 242"/>
          <p:cNvPicPr preferRelativeResize="0"/>
          <p:nvPr/>
        </p:nvPicPr>
        <p:blipFill>
          <a:blip r:embed="rId8">
            <a:alphaModFix/>
          </a:blip>
          <a:stretch>
            <a:fillRect/>
          </a:stretch>
        </p:blipFill>
        <p:spPr>
          <a:xfrm>
            <a:off x="5567062" y="-29425"/>
            <a:ext cx="3893125" cy="2490321"/>
          </a:xfrm>
          <a:prstGeom prst="rect">
            <a:avLst/>
          </a:prstGeom>
          <a:noFill/>
          <a:ln>
            <a:noFill/>
          </a:ln>
        </p:spPr>
      </p:pic>
      <p:sp>
        <p:nvSpPr>
          <p:cNvPr id="243" name="Shape 243"/>
          <p:cNvSpPr txBox="1"/>
          <p:nvPr/>
        </p:nvSpPr>
        <p:spPr>
          <a:xfrm>
            <a:off x="8729025" y="463813"/>
            <a:ext cx="3277200" cy="102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The electron eventually “cooled off” and descended back into its normal orbit.</a:t>
            </a:r>
            <a:endParaRPr sz="1800"/>
          </a:p>
        </p:txBody>
      </p:sp>
      <p:sp>
        <p:nvSpPr>
          <p:cNvPr id="244" name="Shape 244"/>
          <p:cNvSpPr txBox="1"/>
          <p:nvPr/>
        </p:nvSpPr>
        <p:spPr>
          <a:xfrm>
            <a:off x="5459625" y="2493000"/>
            <a:ext cx="6546600" cy="674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800">
                <a:solidFill>
                  <a:srgbClr val="FF0000"/>
                </a:solidFill>
              </a:rPr>
              <a:t>Would the electron bounce off more energetically?</a:t>
            </a:r>
            <a:endParaRPr sz="1800">
              <a:solidFill>
                <a:srgbClr val="FF0000"/>
              </a:solidFill>
            </a:endParaRPr>
          </a:p>
          <a:p>
            <a:pPr indent="0" lvl="0" marL="0" rtl="0">
              <a:spcBef>
                <a:spcPts val="0"/>
              </a:spcBef>
              <a:spcAft>
                <a:spcPts val="0"/>
              </a:spcAft>
              <a:buNone/>
            </a:pPr>
            <a:r>
              <a:rPr lang="en-US" sz="1800">
                <a:solidFill>
                  <a:srgbClr val="FF0000"/>
                </a:solidFill>
              </a:rPr>
              <a:t>                                                       </a:t>
            </a:r>
            <a:r>
              <a:rPr b="1" lang="en-US" sz="2400">
                <a:solidFill>
                  <a:srgbClr val="4A86E8"/>
                </a:solidFill>
              </a:rPr>
              <a:t>Not necessarily!</a:t>
            </a:r>
            <a:endParaRPr b="1" sz="2400">
              <a:solidFill>
                <a:srgbClr val="4A86E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xit" presetID="1" presetSubtype="0">
                                  <p:stCondLst>
                                    <p:cond delay="0"/>
                                  </p:stCondLst>
                                  <p:childTnLst>
                                    <p:set>
                                      <p:cBhvr>
                                        <p:cTn dur="1" fill="hold">
                                          <p:stCondLst>
                                            <p:cond delay="0"/>
                                          </p:stCondLst>
                                        </p:cTn>
                                        <p:tgtEl>
                                          <p:spTgt spid="2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xit" presetID="1" presetSubtype="0">
                                  <p:stCondLst>
                                    <p:cond delay="0"/>
                                  </p:stCondLst>
                                  <p:childTnLst>
                                    <p:set>
                                      <p:cBhvr>
                                        <p:cTn dur="1" fill="hold">
                                          <p:stCondLst>
                                            <p:cond delay="0"/>
                                          </p:stCondLst>
                                        </p:cTn>
                                        <p:tgtEl>
                                          <p:spTgt spid="2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xit" presetID="1" presetSubtype="0">
                                  <p:stCondLst>
                                    <p:cond delay="0"/>
                                  </p:stCondLst>
                                  <p:childTnLst>
                                    <p:set>
                                      <p:cBhvr>
                                        <p:cTn dur="1" fill="hold">
                                          <p:stCondLst>
                                            <p:cond delay="0"/>
                                          </p:stCondLst>
                                        </p:cTn>
                                        <p:tgtEl>
                                          <p:spTgt spid="2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000"/>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Effect filter="fade" transition="in">
                                      <p:cBhvr>
                                        <p:cTn dur="1000"/>
                                        <p:tgtEl>
                                          <p:spTgt spid="24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10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1000"/>
                                        <p:tgtEl>
                                          <p:spTgt spid="23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Shape 249"/>
          <p:cNvPicPr preferRelativeResize="0"/>
          <p:nvPr/>
        </p:nvPicPr>
        <p:blipFill>
          <a:blip r:embed="rId3">
            <a:alphaModFix/>
          </a:blip>
          <a:stretch>
            <a:fillRect/>
          </a:stretch>
        </p:blipFill>
        <p:spPr>
          <a:xfrm>
            <a:off x="152400" y="152400"/>
            <a:ext cx="5363350" cy="1820750"/>
          </a:xfrm>
          <a:prstGeom prst="rect">
            <a:avLst/>
          </a:prstGeom>
          <a:noFill/>
          <a:ln>
            <a:noFill/>
          </a:ln>
        </p:spPr>
      </p:pic>
      <p:sp>
        <p:nvSpPr>
          <p:cNvPr id="250" name="Shape 250"/>
          <p:cNvSpPr txBox="1"/>
          <p:nvPr/>
        </p:nvSpPr>
        <p:spPr>
          <a:xfrm>
            <a:off x="5646125" y="143425"/>
            <a:ext cx="6363300" cy="2295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t>Once an e- has a “taste” for a certain color, no other type of wave will be interacted with. </a:t>
            </a:r>
            <a:endParaRPr b="1" sz="1800"/>
          </a:p>
          <a:p>
            <a:pPr indent="0" lvl="0" marL="0">
              <a:spcBef>
                <a:spcPts val="0"/>
              </a:spcBef>
              <a:spcAft>
                <a:spcPts val="0"/>
              </a:spcAft>
              <a:buNone/>
            </a:pPr>
            <a:r>
              <a:t/>
            </a:r>
            <a:endParaRPr b="1" sz="1800"/>
          </a:p>
          <a:p>
            <a:pPr indent="0" lvl="0" marL="0">
              <a:spcBef>
                <a:spcPts val="0"/>
              </a:spcBef>
              <a:spcAft>
                <a:spcPts val="0"/>
              </a:spcAft>
              <a:buNone/>
            </a:pPr>
            <a:r>
              <a:rPr b="1" lang="en-US" sz="1800">
                <a:solidFill>
                  <a:srgbClr val="FF00FF"/>
                </a:solidFill>
              </a:rPr>
              <a:t>The e- likes its favorite color to be as is, that precise frequency or quanta. Not higher, not lower.</a:t>
            </a:r>
            <a:endParaRPr b="1" sz="1800">
              <a:solidFill>
                <a:srgbClr val="FF00FF"/>
              </a:solidFill>
            </a:endParaRPr>
          </a:p>
          <a:p>
            <a:pPr indent="0" lvl="0" marL="0">
              <a:spcBef>
                <a:spcPts val="0"/>
              </a:spcBef>
              <a:spcAft>
                <a:spcPts val="0"/>
              </a:spcAft>
              <a:buNone/>
            </a:pPr>
            <a:r>
              <a:t/>
            </a:r>
            <a:endParaRPr b="1" sz="1800"/>
          </a:p>
          <a:p>
            <a:pPr indent="0" lvl="0" marL="0">
              <a:spcBef>
                <a:spcPts val="0"/>
              </a:spcBef>
              <a:spcAft>
                <a:spcPts val="0"/>
              </a:spcAft>
              <a:buNone/>
            </a:pPr>
            <a:r>
              <a:rPr b="1" lang="en-US" sz="1800"/>
              <a:t>Increasing the energy, or in other words changing the color of the wave, is not helpful in getting a stronger reaction. </a:t>
            </a:r>
            <a:endParaRPr b="1" sz="1800"/>
          </a:p>
          <a:p>
            <a:pPr indent="0" lvl="0" marL="0">
              <a:spcBef>
                <a:spcPts val="0"/>
              </a:spcBef>
              <a:spcAft>
                <a:spcPts val="0"/>
              </a:spcAft>
              <a:buNone/>
            </a:pPr>
            <a:r>
              <a:t/>
            </a:r>
            <a:endParaRPr b="1" sz="1800"/>
          </a:p>
          <a:p>
            <a:pPr indent="0" lvl="0" marL="0">
              <a:spcBef>
                <a:spcPts val="0"/>
              </a:spcBef>
              <a:spcAft>
                <a:spcPts val="0"/>
              </a:spcAft>
              <a:buNone/>
            </a:pPr>
            <a:r>
              <a:rPr b="1" lang="en-US" sz="1800"/>
              <a:t>The energy (= the color) of the </a:t>
            </a:r>
            <a:r>
              <a:rPr b="1" lang="en-US" sz="1800"/>
              <a:t>preferred</a:t>
            </a:r>
            <a:r>
              <a:rPr b="1" lang="en-US" sz="1800"/>
              <a:t> wave is called </a:t>
            </a:r>
            <a:r>
              <a:rPr b="1" lang="en-US" sz="1800">
                <a:solidFill>
                  <a:srgbClr val="FF0000"/>
                </a:solidFill>
              </a:rPr>
              <a:t>quanta</a:t>
            </a:r>
            <a:r>
              <a:rPr b="1" lang="en-US" sz="1800"/>
              <a:t>. Think </a:t>
            </a:r>
            <a:r>
              <a:rPr b="1" lang="en-US" sz="1800">
                <a:solidFill>
                  <a:srgbClr val="FF00FF"/>
                </a:solidFill>
              </a:rPr>
              <a:t>quant</a:t>
            </a:r>
            <a:r>
              <a:rPr b="1" lang="en-US" sz="1800"/>
              <a:t>ity to remember...</a:t>
            </a:r>
            <a:endParaRPr b="1" sz="1800"/>
          </a:p>
          <a:p>
            <a:pPr indent="0" lvl="0" marL="0">
              <a:spcBef>
                <a:spcPts val="0"/>
              </a:spcBef>
              <a:spcAft>
                <a:spcPts val="0"/>
              </a:spcAft>
              <a:buNone/>
            </a:pPr>
            <a:r>
              <a:t/>
            </a:r>
            <a:endParaRPr b="1" sz="1800"/>
          </a:p>
          <a:p>
            <a:pPr indent="0" lvl="0" marL="0">
              <a:spcBef>
                <a:spcPts val="0"/>
              </a:spcBef>
              <a:spcAft>
                <a:spcPts val="0"/>
              </a:spcAft>
              <a:buNone/>
            </a:pPr>
            <a:r>
              <a:rPr b="1" lang="en-US" sz="1800">
                <a:solidFill>
                  <a:srgbClr val="0000FF"/>
                </a:solidFill>
              </a:rPr>
              <a:t>The word “quanta” is at the stem of the expression “Quantum Physics”.</a:t>
            </a:r>
            <a:endParaRPr b="1" sz="1800">
              <a:solidFill>
                <a:srgbClr val="0000FF"/>
              </a:solidFill>
            </a:endParaRPr>
          </a:p>
        </p:txBody>
      </p:sp>
      <p:sp>
        <p:nvSpPr>
          <p:cNvPr id="251" name="Shape 251"/>
          <p:cNvSpPr txBox="1"/>
          <p:nvPr/>
        </p:nvSpPr>
        <p:spPr>
          <a:xfrm>
            <a:off x="152400" y="1812500"/>
            <a:ext cx="7510800" cy="87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800"/>
              <a:t>Color = frequency = energy amount = quanta</a:t>
            </a:r>
            <a:endParaRPr sz="1800"/>
          </a:p>
        </p:txBody>
      </p:sp>
      <p:sp>
        <p:nvSpPr>
          <p:cNvPr id="252" name="Shape 252"/>
          <p:cNvSpPr txBox="1"/>
          <p:nvPr/>
        </p:nvSpPr>
        <p:spPr>
          <a:xfrm>
            <a:off x="604325" y="3590100"/>
            <a:ext cx="4459500" cy="2738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t>F</a:t>
            </a:r>
            <a:r>
              <a:rPr b="1" lang="en-US" sz="1800"/>
              <a:t>requencies are sorted in groups of</a:t>
            </a:r>
            <a:endParaRPr b="1" sz="1800"/>
          </a:p>
          <a:p>
            <a:pPr indent="0" lvl="0" marL="0">
              <a:spcBef>
                <a:spcPts val="0"/>
              </a:spcBef>
              <a:spcAft>
                <a:spcPts val="0"/>
              </a:spcAft>
              <a:buNone/>
            </a:pPr>
            <a:r>
              <a:rPr lang="en-US" sz="1800"/>
              <a:t>Electromagnetic radiation types</a:t>
            </a:r>
            <a:endParaRPr sz="1800"/>
          </a:p>
          <a:p>
            <a:pPr indent="-342900" lvl="0" marL="457200" rtl="0">
              <a:spcBef>
                <a:spcPts val="0"/>
              </a:spcBef>
              <a:spcAft>
                <a:spcPts val="0"/>
              </a:spcAft>
              <a:buSzPts val="1800"/>
              <a:buChar char="-"/>
            </a:pPr>
            <a:r>
              <a:rPr lang="en-US" sz="1800"/>
              <a:t>UV</a:t>
            </a:r>
            <a:endParaRPr sz="1800"/>
          </a:p>
          <a:p>
            <a:pPr indent="-342900" lvl="0" marL="457200" rtl="0">
              <a:spcBef>
                <a:spcPts val="0"/>
              </a:spcBef>
              <a:spcAft>
                <a:spcPts val="0"/>
              </a:spcAft>
              <a:buSzPts val="1800"/>
              <a:buChar char="-"/>
            </a:pPr>
            <a:r>
              <a:rPr lang="en-US" sz="1800"/>
              <a:t>Microwave</a:t>
            </a:r>
            <a:endParaRPr sz="1800"/>
          </a:p>
          <a:p>
            <a:pPr indent="-342900" lvl="0" marL="457200" rtl="0">
              <a:spcBef>
                <a:spcPts val="0"/>
              </a:spcBef>
              <a:spcAft>
                <a:spcPts val="0"/>
              </a:spcAft>
              <a:buSzPts val="1800"/>
              <a:buChar char="-"/>
            </a:pPr>
            <a:r>
              <a:rPr lang="en-US" sz="1800"/>
              <a:t>Radio</a:t>
            </a:r>
            <a:endParaRPr sz="1800"/>
          </a:p>
          <a:p>
            <a:pPr indent="-342900" lvl="0" marL="457200" rtl="0">
              <a:spcBef>
                <a:spcPts val="0"/>
              </a:spcBef>
              <a:spcAft>
                <a:spcPts val="0"/>
              </a:spcAft>
              <a:buSzPts val="1800"/>
              <a:buChar char="-"/>
            </a:pPr>
            <a:r>
              <a:rPr lang="en-US" sz="1800"/>
              <a:t>Visible light</a:t>
            </a:r>
            <a:endParaRPr sz="1800"/>
          </a:p>
          <a:p>
            <a:pPr indent="-342900" lvl="0" marL="457200" rtl="0">
              <a:spcBef>
                <a:spcPts val="0"/>
              </a:spcBef>
              <a:spcAft>
                <a:spcPts val="0"/>
              </a:spcAft>
              <a:buSzPts val="1800"/>
              <a:buChar char="-"/>
            </a:pPr>
            <a:r>
              <a:rPr lang="en-US" sz="1800"/>
              <a:t>X-ray</a:t>
            </a:r>
            <a:endParaRPr sz="1800"/>
          </a:p>
          <a:p>
            <a:pPr indent="-342900" lvl="0" marL="457200">
              <a:spcBef>
                <a:spcPts val="0"/>
              </a:spcBef>
              <a:spcAft>
                <a:spcPts val="0"/>
              </a:spcAft>
              <a:buSzPts val="1800"/>
              <a:buChar char="-"/>
            </a:pPr>
            <a:r>
              <a:rPr lang="en-US" sz="1800"/>
              <a:t>IR</a:t>
            </a:r>
            <a:endParaRPr sz="1800"/>
          </a:p>
        </p:txBody>
      </p:sp>
      <p:sp>
        <p:nvSpPr>
          <p:cNvPr id="253" name="Shape 253"/>
          <p:cNvSpPr txBox="1"/>
          <p:nvPr/>
        </p:nvSpPr>
        <p:spPr>
          <a:xfrm>
            <a:off x="108750" y="2531700"/>
            <a:ext cx="5363400" cy="1058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solidFill>
                  <a:srgbClr val="CC0000"/>
                </a:solidFill>
              </a:rPr>
              <a:t>Quanta is a specific amount of energy a photon has. It is a very small amount...</a:t>
            </a:r>
            <a:endParaRPr sz="2400">
              <a:solidFill>
                <a:srgbClr val="CC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1000"/>
                                        <p:tgtEl>
                                          <p:spTgt spid="2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animEffect filter="fade" transition="in">
                                      <p:cBhvr>
                                        <p:cTn dur="1000"/>
                                        <p:tgtEl>
                                          <p:spTgt spid="2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animEffect filter="fade" transition="in">
                                      <p:cBhvr>
                                        <p:cTn dur="1000"/>
                                        <p:tgtEl>
                                          <p:spTgt spid="2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animEffect filter="fade" transition="in">
                                      <p:cBhvr>
                                        <p:cTn dur="1000"/>
                                        <p:tgtEl>
                                          <p:spTgt spid="2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4" st="4"/>
                                            </p:txEl>
                                          </p:spTgt>
                                        </p:tgtEl>
                                        <p:attrNameLst>
                                          <p:attrName>style.visibility</p:attrName>
                                        </p:attrNameLst>
                                      </p:cBhvr>
                                      <p:to>
                                        <p:strVal val="visible"/>
                                      </p:to>
                                    </p:set>
                                    <p:animEffect filter="fade" transition="in">
                                      <p:cBhvr>
                                        <p:cTn dur="1000"/>
                                        <p:tgtEl>
                                          <p:spTgt spid="2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5" st="5"/>
                                            </p:txEl>
                                          </p:spTgt>
                                        </p:tgtEl>
                                        <p:attrNameLst>
                                          <p:attrName>style.visibility</p:attrName>
                                        </p:attrNameLst>
                                      </p:cBhvr>
                                      <p:to>
                                        <p:strVal val="visible"/>
                                      </p:to>
                                    </p:set>
                                    <p:animEffect filter="fade" transition="in">
                                      <p:cBhvr>
                                        <p:cTn dur="1000"/>
                                        <p:tgtEl>
                                          <p:spTgt spid="2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6" st="6"/>
                                            </p:txEl>
                                          </p:spTgt>
                                        </p:tgtEl>
                                        <p:attrNameLst>
                                          <p:attrName>style.visibility</p:attrName>
                                        </p:attrNameLst>
                                      </p:cBhvr>
                                      <p:to>
                                        <p:strVal val="visible"/>
                                      </p:to>
                                    </p:set>
                                    <p:animEffect filter="fade" transition="in">
                                      <p:cBhvr>
                                        <p:cTn dur="1000"/>
                                        <p:tgtEl>
                                          <p:spTgt spid="25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7" st="7"/>
                                            </p:txEl>
                                          </p:spTgt>
                                        </p:tgtEl>
                                        <p:attrNameLst>
                                          <p:attrName>style.visibility</p:attrName>
                                        </p:attrNameLst>
                                      </p:cBhvr>
                                      <p:to>
                                        <p:strVal val="visible"/>
                                      </p:to>
                                    </p:set>
                                    <p:animEffect filter="fade" transition="in">
                                      <p:cBhvr>
                                        <p:cTn dur="1000"/>
                                        <p:tgtEl>
                                          <p:spTgt spid="25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8" st="8"/>
                                            </p:txEl>
                                          </p:spTgt>
                                        </p:tgtEl>
                                        <p:attrNameLst>
                                          <p:attrName>style.visibility</p:attrName>
                                        </p:attrNameLst>
                                      </p:cBhvr>
                                      <p:to>
                                        <p:strVal val="visible"/>
                                      </p:to>
                                    </p:set>
                                    <p:animEffect filter="fade" transition="in">
                                      <p:cBhvr>
                                        <p:cTn dur="1000"/>
                                        <p:tgtEl>
                                          <p:spTgt spid="25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