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9C8A1F6-5EEC-4C2A-9839-B1BBF26EA1B1}">
  <a:tblStyle styleId="{C9C8A1F6-5EEC-4C2A-9839-B1BBF26EA1B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8" name="Shape 3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6" name="Shape 4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6" name="Shape 4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Shape 4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4" name="Shape 4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Shape 4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3" name="Shape 4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Shape 4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0" name="Shape 4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Shape 4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6" name="Shape 4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Shape 5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7" name="Shape 5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Shape 5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8" name="Shape 5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Shape 5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7" name="Shape 5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Shape 5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7" name="Shape 5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Shape 5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8" name="Shape 5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Shape 6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0" name="Shape 6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Shape 6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2" name="Shape 6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0" name="Shape 640"/>
        <p:cNvGrpSpPr/>
        <p:nvPr/>
      </p:nvGrpSpPr>
      <p:grpSpPr>
        <a:xfrm>
          <a:off x="0" y="0"/>
          <a:ext cx="0" cy="0"/>
          <a:chOff x="0" y="0"/>
          <a:chExt cx="0" cy="0"/>
        </a:xfrm>
      </p:grpSpPr>
      <p:sp>
        <p:nvSpPr>
          <p:cNvPr id="641" name="Shape 6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2" name="Shape 6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Shape 6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6" name="Shape 6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Shape 6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7" name="Shape 6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Shape 6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8" name="Shape 6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Shape 6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9" name="Shape 6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1.png"/><Relationship Id="rId4" Type="http://schemas.openxmlformats.org/officeDocument/2006/relationships/image" Target="../media/image29.png"/><Relationship Id="rId9"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36.png"/><Relationship Id="rId8"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https://en.wikipedia.org/wiki/Scientific_notation#Further_examples_of_scientific_notation" TargetMode="External"/><Relationship Id="rId4" Type="http://schemas.openxmlformats.org/officeDocument/2006/relationships/image" Target="../media/image40.png"/><Relationship Id="rId5" Type="http://schemas.openxmlformats.org/officeDocument/2006/relationships/image" Target="../media/image39.png"/><Relationship Id="rId6"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hyperlink" Target="http://chemistry.bd.psu.edu/jircitano/sigfigs.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hyperlink" Target="http://chemistry.bd.psu.edu/jircitano/sigfig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45.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46.png"/><Relationship Id="rId4" Type="http://schemas.openxmlformats.org/officeDocument/2006/relationships/image" Target="../media/image42.png"/><Relationship Id="rId5" Type="http://schemas.openxmlformats.org/officeDocument/2006/relationships/image" Target="../media/image44.png"/><Relationship Id="rId6" Type="http://schemas.openxmlformats.org/officeDocument/2006/relationships/hyperlink" Target="http://www.mrwiggersci.com/chem/Tutorials/Ch2-Interact-Pract-Sig-Figs-Blacksburg.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53.png"/><Relationship Id="rId4" Type="http://schemas.openxmlformats.org/officeDocument/2006/relationships/image" Target="../media/image67.png"/><Relationship Id="rId9" Type="http://schemas.openxmlformats.org/officeDocument/2006/relationships/image" Target="../media/image48.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54.png"/><Relationship Id="rId4" Type="http://schemas.openxmlformats.org/officeDocument/2006/relationships/image" Target="../media/image65.png"/><Relationship Id="rId5" Type="http://schemas.openxmlformats.org/officeDocument/2006/relationships/image" Target="../media/image56.png"/><Relationship Id="rId6" Type="http://schemas.openxmlformats.org/officeDocument/2006/relationships/image" Target="../media/image51.png"/><Relationship Id="rId7"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60.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hyperlink" Target="http://www.chemistry.wustl.edu/~coursedev/Online%20tutorials/Plink/sigfigkey.ht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64.png"/><Relationship Id="rId4" Type="http://schemas.openxmlformats.org/officeDocument/2006/relationships/image" Target="../media/image63.png"/><Relationship Id="rId5" Type="http://schemas.openxmlformats.org/officeDocument/2006/relationships/image" Target="../media/image66.png"/><Relationship Id="rId6" Type="http://schemas.openxmlformats.org/officeDocument/2006/relationships/image" Target="../media/image6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hyperlink" Target="https://www.sophia.org/tutorials/adding-and-subtracting-using-significant-figures--2" TargetMode="External"/><Relationship Id="rId4" Type="http://schemas.openxmlformats.org/officeDocument/2006/relationships/hyperlink" Target="https://www.kpu.ca/sites/default/files/downloads/signfig.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8.png"/><Relationship Id="rId4" Type="http://schemas.openxmlformats.org/officeDocument/2006/relationships/image" Target="../media/image3.png"/><Relationship Id="rId5" Type="http://schemas.openxmlformats.org/officeDocument/2006/relationships/image" Target="../media/image26.png"/><Relationship Id="rId6" Type="http://schemas.openxmlformats.org/officeDocument/2006/relationships/image" Target="../media/image8.png"/><Relationship Id="rId7" Type="http://schemas.openxmlformats.org/officeDocument/2006/relationships/image" Target="../media/image21.png"/></Relationships>
</file>

<file path=ppt/slides/_rels/slide5.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5.png"/><Relationship Id="rId13" Type="http://schemas.openxmlformats.org/officeDocument/2006/relationships/image" Target="../media/image28.png"/><Relationship Id="rId12" Type="http://schemas.openxmlformats.org/officeDocument/2006/relationships/image" Target="../media/image19.png"/><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0.png"/><Relationship Id="rId9" Type="http://schemas.openxmlformats.org/officeDocument/2006/relationships/image" Target="../media/image16.png"/><Relationship Id="rId1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femci.gsfc.nasa.gov/uni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Chemistry for Kids</a:t>
            </a:r>
            <a:endParaRPr/>
          </a:p>
          <a:p>
            <a:pPr indent="0" lvl="0" marL="0">
              <a:spcBef>
                <a:spcPts val="0"/>
              </a:spcBef>
              <a:spcAft>
                <a:spcPts val="0"/>
              </a:spcAft>
              <a:buNone/>
            </a:pPr>
            <a:r>
              <a:t/>
            </a:r>
            <a:endParaRPr sz="1800"/>
          </a:p>
        </p:txBody>
      </p:sp>
      <p:sp>
        <p:nvSpPr>
          <p:cNvPr id="55" name="Shape 5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Unit 3</a:t>
            </a:r>
            <a:endParaRPr/>
          </a:p>
          <a:p>
            <a:pPr indent="0" lvl="0" marL="0">
              <a:spcBef>
                <a:spcPts val="0"/>
              </a:spcBef>
              <a:spcAft>
                <a:spcPts val="0"/>
              </a:spcAft>
              <a:buNone/>
            </a:pPr>
            <a:r>
              <a:rPr lang="en" sz="1800">
                <a:solidFill>
                  <a:schemeClr val="dk1"/>
                </a:solidFill>
              </a:rPr>
              <a:t>Units, Precision, SigFigs</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nvSpPr>
        <p:spPr>
          <a:xfrm>
            <a:off x="176400" y="77600"/>
            <a:ext cx="8925300" cy="59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t>How do we change the magnitude? </a:t>
            </a:r>
            <a:br>
              <a:rPr b="1" lang="en" sz="1800"/>
            </a:br>
            <a:r>
              <a:rPr b="1" lang="en" sz="1800"/>
              <a:t>The magnitude is otherwise known as the </a:t>
            </a:r>
            <a:r>
              <a:rPr b="1" lang="en" sz="1800">
                <a:solidFill>
                  <a:srgbClr val="FF0000"/>
                </a:solidFill>
              </a:rPr>
              <a:t>Unit Prefix.</a:t>
            </a:r>
            <a:endParaRPr b="1" sz="1800">
              <a:solidFill>
                <a:srgbClr val="FF0000"/>
              </a:solidFill>
            </a:endParaRPr>
          </a:p>
          <a:p>
            <a:pPr indent="0" lvl="0" marL="0">
              <a:spcBef>
                <a:spcPts val="0"/>
              </a:spcBef>
              <a:spcAft>
                <a:spcPts val="0"/>
              </a:spcAft>
              <a:buNone/>
            </a:pPr>
            <a:r>
              <a:t/>
            </a:r>
            <a:endParaRPr/>
          </a:p>
        </p:txBody>
      </p:sp>
      <p:sp>
        <p:nvSpPr>
          <p:cNvPr id="280" name="Shape 280"/>
          <p:cNvSpPr txBox="1"/>
          <p:nvPr/>
        </p:nvSpPr>
        <p:spPr>
          <a:xfrm>
            <a:off x="176400" y="906550"/>
            <a:ext cx="2751000" cy="472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Here are a few common prefixes</a:t>
            </a:r>
            <a:endParaRPr/>
          </a:p>
        </p:txBody>
      </p:sp>
      <p:sp>
        <p:nvSpPr>
          <p:cNvPr id="281" name="Shape 281"/>
          <p:cNvSpPr txBox="1"/>
          <p:nvPr/>
        </p:nvSpPr>
        <p:spPr>
          <a:xfrm>
            <a:off x="1315800" y="2653004"/>
            <a:ext cx="7098000" cy="59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FF"/>
                </a:solidFill>
              </a:rPr>
              <a:t>tera   giga  mega  kilo	</a:t>
            </a:r>
            <a:r>
              <a:rPr lang="en">
                <a:solidFill>
                  <a:srgbClr val="0000FF"/>
                </a:solidFill>
              </a:rPr>
              <a:t>hecto  deca  </a:t>
            </a:r>
            <a:br>
              <a:rPr lang="en">
                <a:solidFill>
                  <a:srgbClr val="0000FF"/>
                </a:solidFill>
              </a:rPr>
            </a:br>
            <a:r>
              <a:rPr lang="en">
                <a:solidFill>
                  <a:srgbClr val="9900FF"/>
                </a:solidFill>
              </a:rPr>
              <a:t>T       G      M        k      </a:t>
            </a:r>
            <a:r>
              <a:rPr lang="en">
                <a:solidFill>
                  <a:srgbClr val="9900FF"/>
                </a:solidFill>
              </a:rPr>
              <a:t>h</a:t>
            </a:r>
            <a:r>
              <a:rPr lang="en">
                <a:solidFill>
                  <a:srgbClr val="9900FF"/>
                </a:solidFill>
              </a:rPr>
              <a:t>        da      </a:t>
            </a:r>
            <a:endParaRPr/>
          </a:p>
          <a:p>
            <a:pPr indent="0" lvl="0" marL="0">
              <a:spcBef>
                <a:spcPts val="0"/>
              </a:spcBef>
              <a:spcAft>
                <a:spcPts val="0"/>
              </a:spcAft>
              <a:buNone/>
            </a:pPr>
            <a:r>
              <a:t/>
            </a:r>
            <a:endParaRPr/>
          </a:p>
        </p:txBody>
      </p:sp>
      <p:sp>
        <p:nvSpPr>
          <p:cNvPr id="282" name="Shape 282"/>
          <p:cNvSpPr/>
          <p:nvPr/>
        </p:nvSpPr>
        <p:spPr>
          <a:xfrm>
            <a:off x="804325" y="3245550"/>
            <a:ext cx="6717000" cy="677400"/>
          </a:xfrm>
          <a:prstGeom prst="leftRightArrow">
            <a:avLst>
              <a:gd fmla="val 50000" name="adj1"/>
              <a:gd fmla="val 50000" name="adj2"/>
            </a:avLst>
          </a:prstGeom>
          <a:solidFill>
            <a:schemeClr val="lt2"/>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283" name="Shape 283"/>
          <p:cNvCxnSpPr/>
          <p:nvPr/>
        </p:nvCxnSpPr>
        <p:spPr>
          <a:xfrm>
            <a:off x="4210800" y="2561275"/>
            <a:ext cx="0" cy="1552200"/>
          </a:xfrm>
          <a:prstGeom prst="straightConnector1">
            <a:avLst/>
          </a:prstGeom>
          <a:noFill/>
          <a:ln cap="flat" cmpd="sng" w="9525">
            <a:solidFill>
              <a:schemeClr val="dk2"/>
            </a:solidFill>
            <a:prstDash val="solid"/>
            <a:round/>
            <a:headEnd len="med" w="med" type="none"/>
            <a:tailEnd len="med" w="med" type="triangle"/>
          </a:ln>
        </p:spPr>
      </p:cxnSp>
      <p:sp>
        <p:nvSpPr>
          <p:cNvPr id="284" name="Shape 284"/>
          <p:cNvSpPr txBox="1"/>
          <p:nvPr/>
        </p:nvSpPr>
        <p:spPr>
          <a:xfrm>
            <a:off x="1700400" y="4420300"/>
            <a:ext cx="5447100" cy="59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Let’s say the pink square is some number with NO magnitude in the unit. Some examples are: </a:t>
            </a:r>
            <a:r>
              <a:rPr lang="en">
                <a:solidFill>
                  <a:srgbClr val="FF0000"/>
                </a:solidFill>
              </a:rPr>
              <a:t>meter, Joule, Newton, gram</a:t>
            </a:r>
            <a:r>
              <a:rPr lang="en"/>
              <a:t>, etc.</a:t>
            </a:r>
            <a:endParaRPr/>
          </a:p>
        </p:txBody>
      </p:sp>
      <p:sp>
        <p:nvSpPr>
          <p:cNvPr id="285" name="Shape 285"/>
          <p:cNvSpPr txBox="1"/>
          <p:nvPr/>
        </p:nvSpPr>
        <p:spPr>
          <a:xfrm>
            <a:off x="430375" y="3869950"/>
            <a:ext cx="1171200" cy="402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2400"/>
              <a:t>Larger values</a:t>
            </a:r>
            <a:endParaRPr b="1" sz="2400"/>
          </a:p>
        </p:txBody>
      </p:sp>
      <p:sp>
        <p:nvSpPr>
          <p:cNvPr id="286" name="Shape 286"/>
          <p:cNvSpPr txBox="1"/>
          <p:nvPr/>
        </p:nvSpPr>
        <p:spPr>
          <a:xfrm>
            <a:off x="6900325" y="3922950"/>
            <a:ext cx="1340700" cy="64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900"/>
              <a:t>Smaller </a:t>
            </a:r>
            <a:br>
              <a:rPr b="1" lang="en" sz="900"/>
            </a:br>
            <a:r>
              <a:rPr b="1" lang="en" sz="900"/>
              <a:t>values</a:t>
            </a:r>
            <a:endParaRPr b="1" sz="900"/>
          </a:p>
        </p:txBody>
      </p:sp>
      <p:sp>
        <p:nvSpPr>
          <p:cNvPr id="287" name="Shape 287"/>
          <p:cNvSpPr/>
          <p:nvPr/>
        </p:nvSpPr>
        <p:spPr>
          <a:xfrm>
            <a:off x="4090950" y="3125600"/>
            <a:ext cx="239700" cy="275100"/>
          </a:xfrm>
          <a:prstGeom prst="rect">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 name="Shape 288"/>
          <p:cNvSpPr/>
          <p:nvPr/>
        </p:nvSpPr>
        <p:spPr>
          <a:xfrm>
            <a:off x="2370650" y="2088375"/>
            <a:ext cx="705600" cy="677400"/>
          </a:xfrm>
          <a:prstGeom prst="curvedDownArrow">
            <a:avLst>
              <a:gd fmla="val 25000" name="adj1"/>
              <a:gd fmla="val 50000" name="adj2"/>
              <a:gd fmla="val 25000" name="adj3"/>
            </a:avLst>
          </a:prstGeom>
          <a:solidFill>
            <a:srgbClr val="D14BE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 name="Shape 289"/>
          <p:cNvSpPr txBox="1"/>
          <p:nvPr/>
        </p:nvSpPr>
        <p:spPr>
          <a:xfrm>
            <a:off x="2349500" y="1756825"/>
            <a:ext cx="973800" cy="275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9900FF"/>
                </a:solidFill>
              </a:rPr>
              <a:t>x1000</a:t>
            </a:r>
            <a:endParaRPr>
              <a:solidFill>
                <a:srgbClr val="9900FF"/>
              </a:solidFill>
            </a:endParaRPr>
          </a:p>
        </p:txBody>
      </p:sp>
      <p:sp>
        <p:nvSpPr>
          <p:cNvPr id="290" name="Shape 290"/>
          <p:cNvSpPr txBox="1"/>
          <p:nvPr/>
        </p:nvSpPr>
        <p:spPr>
          <a:xfrm>
            <a:off x="3568650" y="4148700"/>
            <a:ext cx="888900" cy="20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00"/>
                </a:solidFill>
              </a:rPr>
              <a:t>x10</a:t>
            </a:r>
            <a:endParaRPr>
              <a:solidFill>
                <a:srgbClr val="FF0000"/>
              </a:solidFill>
            </a:endParaRPr>
          </a:p>
        </p:txBody>
      </p:sp>
      <p:sp>
        <p:nvSpPr>
          <p:cNvPr id="291" name="Shape 291"/>
          <p:cNvSpPr/>
          <p:nvPr/>
        </p:nvSpPr>
        <p:spPr>
          <a:xfrm>
            <a:off x="1904850" y="2095500"/>
            <a:ext cx="705600" cy="677400"/>
          </a:xfrm>
          <a:prstGeom prst="curvedDownArrow">
            <a:avLst>
              <a:gd fmla="val 25000" name="adj1"/>
              <a:gd fmla="val 50000" name="adj2"/>
              <a:gd fmla="val 25000" name="adj3"/>
            </a:avLst>
          </a:prstGeom>
          <a:solidFill>
            <a:srgbClr val="2DC6E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 name="Shape 292"/>
          <p:cNvSpPr txBox="1"/>
          <p:nvPr/>
        </p:nvSpPr>
        <p:spPr>
          <a:xfrm>
            <a:off x="1820300" y="1587550"/>
            <a:ext cx="973800" cy="275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4A86E8"/>
                </a:solidFill>
              </a:rPr>
              <a:t>x1000</a:t>
            </a:r>
            <a:endParaRPr>
              <a:solidFill>
                <a:srgbClr val="4A86E8"/>
              </a:solidFill>
            </a:endParaRPr>
          </a:p>
        </p:txBody>
      </p:sp>
      <p:sp>
        <p:nvSpPr>
          <p:cNvPr id="293" name="Shape 293"/>
          <p:cNvSpPr/>
          <p:nvPr/>
        </p:nvSpPr>
        <p:spPr>
          <a:xfrm>
            <a:off x="1415200" y="2088375"/>
            <a:ext cx="705600" cy="677400"/>
          </a:xfrm>
          <a:prstGeom prst="curvedDownArrow">
            <a:avLst>
              <a:gd fmla="val 25000" name="adj1"/>
              <a:gd fmla="val 50000" name="adj2"/>
              <a:gd fmla="val 25000" name="adj3"/>
            </a:avLst>
          </a:prstGeom>
          <a:solidFill>
            <a:srgbClr val="1D1EE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 name="Shape 294"/>
          <p:cNvSpPr/>
          <p:nvPr/>
        </p:nvSpPr>
        <p:spPr>
          <a:xfrm>
            <a:off x="2970350" y="2063788"/>
            <a:ext cx="705600" cy="677400"/>
          </a:xfrm>
          <a:prstGeom prst="curvedDownArrow">
            <a:avLst>
              <a:gd fmla="val 25000" name="adj1"/>
              <a:gd fmla="val 50000" name="adj2"/>
              <a:gd fmla="val 25000" name="adj3"/>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5" name="Shape 295"/>
          <p:cNvSpPr/>
          <p:nvPr/>
        </p:nvSpPr>
        <p:spPr>
          <a:xfrm>
            <a:off x="3464125" y="2031913"/>
            <a:ext cx="705600" cy="677400"/>
          </a:xfrm>
          <a:prstGeom prst="curvedDownArrow">
            <a:avLst>
              <a:gd fmla="val 25000" name="adj1"/>
              <a:gd fmla="val 50000" name="adj2"/>
              <a:gd fmla="val 25000" name="adj3"/>
            </a:avLst>
          </a:prstGeom>
          <a:solidFill>
            <a:srgbClr val="3C7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 name="Shape 296"/>
          <p:cNvSpPr/>
          <p:nvPr/>
        </p:nvSpPr>
        <p:spPr>
          <a:xfrm>
            <a:off x="4194600" y="3436075"/>
            <a:ext cx="458700" cy="677400"/>
          </a:xfrm>
          <a:prstGeom prst="curvedUpArrow">
            <a:avLst>
              <a:gd fmla="val 25000" name="adj1"/>
              <a:gd fmla="val 50000" name="adj2"/>
              <a:gd fmla="val 25000" name="adj3"/>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 name="Shape 297"/>
          <p:cNvSpPr txBox="1"/>
          <p:nvPr/>
        </p:nvSpPr>
        <p:spPr>
          <a:xfrm>
            <a:off x="931050" y="1919100"/>
            <a:ext cx="973800" cy="275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FF"/>
                </a:solidFill>
              </a:rPr>
              <a:t>x1000</a:t>
            </a:r>
            <a:endParaRPr>
              <a:solidFill>
                <a:srgbClr val="0000FF"/>
              </a:solidFill>
            </a:endParaRPr>
          </a:p>
        </p:txBody>
      </p:sp>
      <p:sp>
        <p:nvSpPr>
          <p:cNvPr id="298" name="Shape 298"/>
          <p:cNvSpPr/>
          <p:nvPr/>
        </p:nvSpPr>
        <p:spPr>
          <a:xfrm>
            <a:off x="3723900" y="3400700"/>
            <a:ext cx="578400" cy="677400"/>
          </a:xfrm>
          <a:prstGeom prst="curvedUpArrow">
            <a:avLst>
              <a:gd fmla="val 25000" name="adj1"/>
              <a:gd fmla="val 50000" name="adj2"/>
              <a:gd fmla="val 2500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 name="Shape 299"/>
          <p:cNvSpPr txBox="1"/>
          <p:nvPr/>
        </p:nvSpPr>
        <p:spPr>
          <a:xfrm>
            <a:off x="3099100" y="1718775"/>
            <a:ext cx="973800" cy="275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38761D"/>
                </a:solidFill>
              </a:rPr>
              <a:t>x10</a:t>
            </a:r>
            <a:endParaRPr>
              <a:solidFill>
                <a:srgbClr val="38761D"/>
              </a:solidFill>
            </a:endParaRPr>
          </a:p>
        </p:txBody>
      </p:sp>
      <p:sp>
        <p:nvSpPr>
          <p:cNvPr id="300" name="Shape 300"/>
          <p:cNvSpPr txBox="1"/>
          <p:nvPr/>
        </p:nvSpPr>
        <p:spPr>
          <a:xfrm>
            <a:off x="3834625" y="1718775"/>
            <a:ext cx="973800" cy="275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4A86E8"/>
                </a:solidFill>
              </a:rPr>
              <a:t>x10</a:t>
            </a:r>
            <a:endParaRPr>
              <a:solidFill>
                <a:srgbClr val="4A86E8"/>
              </a:solidFill>
            </a:endParaRPr>
          </a:p>
        </p:txBody>
      </p:sp>
      <p:sp>
        <p:nvSpPr>
          <p:cNvPr id="301" name="Shape 301"/>
          <p:cNvSpPr txBox="1"/>
          <p:nvPr/>
        </p:nvSpPr>
        <p:spPr>
          <a:xfrm>
            <a:off x="4210788" y="4171588"/>
            <a:ext cx="973800" cy="275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B45F06"/>
                </a:solidFill>
              </a:rPr>
              <a:t>x10</a:t>
            </a:r>
            <a:endParaRPr>
              <a:solidFill>
                <a:srgbClr val="B45F06"/>
              </a:solidFill>
            </a:endParaRPr>
          </a:p>
        </p:txBody>
      </p:sp>
      <p:sp>
        <p:nvSpPr>
          <p:cNvPr id="302" name="Shape 302"/>
          <p:cNvSpPr txBox="1"/>
          <p:nvPr/>
        </p:nvSpPr>
        <p:spPr>
          <a:xfrm>
            <a:off x="6115525" y="1746288"/>
            <a:ext cx="1340700" cy="444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and so on...</a:t>
            </a:r>
            <a:endParaRPr b="1"/>
          </a:p>
        </p:txBody>
      </p:sp>
      <p:sp>
        <p:nvSpPr>
          <p:cNvPr id="303" name="Shape 303"/>
          <p:cNvSpPr txBox="1"/>
          <p:nvPr/>
        </p:nvSpPr>
        <p:spPr>
          <a:xfrm>
            <a:off x="4330650" y="2645875"/>
            <a:ext cx="3613800" cy="59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FF"/>
                </a:solidFill>
              </a:rPr>
              <a:t>deci  centi  milli   micro nano pico femto</a:t>
            </a:r>
            <a:br>
              <a:rPr lang="en">
                <a:solidFill>
                  <a:srgbClr val="0000FF"/>
                </a:solidFill>
              </a:rPr>
            </a:br>
            <a:r>
              <a:rPr lang="en">
                <a:solidFill>
                  <a:srgbClr val="9900FF"/>
                </a:solidFill>
              </a:rPr>
              <a:t>d       c        m      </a:t>
            </a:r>
            <a:r>
              <a:rPr lang="en" sz="1800">
                <a:solidFill>
                  <a:srgbClr val="9900FF"/>
                </a:solidFill>
                <a:highlight>
                  <a:srgbClr val="F8F9FA"/>
                </a:highlight>
              </a:rPr>
              <a:t>μ     </a:t>
            </a:r>
            <a:r>
              <a:rPr lang="en">
                <a:solidFill>
                  <a:srgbClr val="9900FF"/>
                </a:solidFill>
                <a:highlight>
                  <a:srgbClr val="F8F9FA"/>
                </a:highlight>
              </a:rPr>
              <a:t>n        p       f</a:t>
            </a:r>
            <a:endParaRPr>
              <a:solidFill>
                <a:srgbClr val="9900FF"/>
              </a:solidFill>
            </a:endParaRPr>
          </a:p>
          <a:p>
            <a:pPr indent="0" lvl="0" marL="0">
              <a:spcBef>
                <a:spcPts val="0"/>
              </a:spcBef>
              <a:spcAft>
                <a:spcPts val="0"/>
              </a:spcAft>
              <a:buClr>
                <a:schemeClr val="dk1"/>
              </a:buClr>
              <a:buSzPts val="1100"/>
              <a:buFont typeface="Arial"/>
              <a:buNone/>
            </a:pPr>
            <a:br>
              <a:rPr lang="en">
                <a:solidFill>
                  <a:srgbClr val="0000FF"/>
                </a:solidFill>
              </a:rPr>
            </a:br>
            <a:endParaRPr/>
          </a:p>
        </p:txBody>
      </p:sp>
      <p:sp>
        <p:nvSpPr>
          <p:cNvPr id="304" name="Shape 304"/>
          <p:cNvSpPr/>
          <p:nvPr/>
        </p:nvSpPr>
        <p:spPr>
          <a:xfrm>
            <a:off x="4551600" y="3436075"/>
            <a:ext cx="458700" cy="677400"/>
          </a:xfrm>
          <a:prstGeom prst="curvedUpArrow">
            <a:avLst>
              <a:gd fmla="val 25000" name="adj1"/>
              <a:gd fmla="val 50000" name="adj2"/>
              <a:gd fmla="val 25000" name="adj3"/>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 name="Shape 305"/>
          <p:cNvSpPr txBox="1"/>
          <p:nvPr/>
        </p:nvSpPr>
        <p:spPr>
          <a:xfrm>
            <a:off x="4653288" y="4109988"/>
            <a:ext cx="973800" cy="275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38761D"/>
                </a:solidFill>
              </a:rPr>
              <a:t>x10</a:t>
            </a:r>
            <a:endParaRPr>
              <a:solidFill>
                <a:srgbClr val="38761D"/>
              </a:solidFill>
            </a:endParaRPr>
          </a:p>
        </p:txBody>
      </p:sp>
      <p:sp>
        <p:nvSpPr>
          <p:cNvPr id="306" name="Shape 306"/>
          <p:cNvSpPr/>
          <p:nvPr/>
        </p:nvSpPr>
        <p:spPr>
          <a:xfrm>
            <a:off x="5467900" y="2054950"/>
            <a:ext cx="705600" cy="677400"/>
          </a:xfrm>
          <a:prstGeom prst="curvedDownArrow">
            <a:avLst>
              <a:gd fmla="val 25000" name="adj1"/>
              <a:gd fmla="val 50000" name="adj2"/>
              <a:gd fmla="val 25000" name="adj3"/>
            </a:avLst>
          </a:prstGeom>
          <a:solidFill>
            <a:srgbClr val="1D1EE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7" name="Shape 307"/>
          <p:cNvSpPr txBox="1"/>
          <p:nvPr/>
        </p:nvSpPr>
        <p:spPr>
          <a:xfrm>
            <a:off x="5509775" y="1718775"/>
            <a:ext cx="973800" cy="275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FF"/>
                </a:solidFill>
              </a:rPr>
              <a:t>x1000</a:t>
            </a:r>
            <a:endParaRPr>
              <a:solidFill>
                <a:srgbClr val="0000FF"/>
              </a:solidFill>
            </a:endParaRPr>
          </a:p>
        </p:txBody>
      </p:sp>
      <p:sp>
        <p:nvSpPr>
          <p:cNvPr id="308" name="Shape 308"/>
          <p:cNvSpPr/>
          <p:nvPr/>
        </p:nvSpPr>
        <p:spPr>
          <a:xfrm>
            <a:off x="4972100" y="3436075"/>
            <a:ext cx="458700" cy="677400"/>
          </a:xfrm>
          <a:prstGeom prst="curvedUpArrow">
            <a:avLst>
              <a:gd fmla="val 25000" name="adj1"/>
              <a:gd fmla="val 50000" name="adj2"/>
              <a:gd fmla="val 25000" name="adj3"/>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 name="Shape 309"/>
          <p:cNvSpPr txBox="1"/>
          <p:nvPr/>
        </p:nvSpPr>
        <p:spPr>
          <a:xfrm>
            <a:off x="5141725" y="4129325"/>
            <a:ext cx="973800" cy="275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674EA7"/>
                </a:solidFill>
              </a:rPr>
              <a:t>x10</a:t>
            </a:r>
            <a:endParaRPr>
              <a:solidFill>
                <a:srgbClr val="674EA7"/>
              </a:solidFill>
            </a:endParaRPr>
          </a:p>
        </p:txBody>
      </p:sp>
      <p:sp>
        <p:nvSpPr>
          <p:cNvPr id="310" name="Shape 310"/>
          <p:cNvSpPr txBox="1"/>
          <p:nvPr/>
        </p:nvSpPr>
        <p:spPr>
          <a:xfrm>
            <a:off x="6963825" y="169325"/>
            <a:ext cx="2081400" cy="1644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u="sng"/>
              <a:t>Homework</a:t>
            </a:r>
            <a:r>
              <a:rPr lang="en"/>
              <a:t>: draw a stair diagram and place the units and their magnitudes on the stairs to show the transition from one unit to the other.</a:t>
            </a:r>
            <a:endParaRPr/>
          </a:p>
        </p:txBody>
      </p:sp>
      <p:pic>
        <p:nvPicPr>
          <p:cNvPr id="311" name="Shape 311"/>
          <p:cNvPicPr preferRelativeResize="0"/>
          <p:nvPr/>
        </p:nvPicPr>
        <p:blipFill>
          <a:blip r:embed="rId3">
            <a:alphaModFix/>
          </a:blip>
          <a:stretch>
            <a:fillRect/>
          </a:stretch>
        </p:blipFill>
        <p:spPr>
          <a:xfrm>
            <a:off x="7760993" y="1711488"/>
            <a:ext cx="1340700" cy="1318281"/>
          </a:xfrm>
          <a:prstGeom prst="rect">
            <a:avLst/>
          </a:prstGeom>
          <a:noFill/>
          <a:ln>
            <a:noFill/>
          </a:ln>
        </p:spPr>
      </p:pic>
      <p:cxnSp>
        <p:nvCxnSpPr>
          <p:cNvPr id="312" name="Shape 312"/>
          <p:cNvCxnSpPr/>
          <p:nvPr/>
        </p:nvCxnSpPr>
        <p:spPr>
          <a:xfrm flipH="1">
            <a:off x="2284225" y="1220225"/>
            <a:ext cx="1179900" cy="460500"/>
          </a:xfrm>
          <a:prstGeom prst="straightConnector1">
            <a:avLst/>
          </a:prstGeom>
          <a:noFill/>
          <a:ln cap="flat" cmpd="sng" w="9525">
            <a:solidFill>
              <a:schemeClr val="dk2"/>
            </a:solidFill>
            <a:prstDash val="solid"/>
            <a:round/>
            <a:headEnd len="med" w="med" type="none"/>
            <a:tailEnd len="med" w="med" type="triangle"/>
          </a:ln>
        </p:spPr>
      </p:cxnSp>
      <p:sp>
        <p:nvSpPr>
          <p:cNvPr id="313" name="Shape 313"/>
          <p:cNvSpPr txBox="1"/>
          <p:nvPr/>
        </p:nvSpPr>
        <p:spPr>
          <a:xfrm>
            <a:off x="3489300" y="1051100"/>
            <a:ext cx="2751000" cy="444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t>certain steps </a:t>
            </a:r>
            <a:r>
              <a:rPr lang="en" sz="1200"/>
              <a:t>between</a:t>
            </a:r>
            <a:r>
              <a:rPr lang="en" sz="1200"/>
              <a:t> prefixes are larger</a:t>
            </a:r>
            <a:endParaRPr sz="1200"/>
          </a:p>
        </p:txBody>
      </p:sp>
      <p:sp>
        <p:nvSpPr>
          <p:cNvPr id="314" name="Shape 314"/>
          <p:cNvSpPr txBox="1"/>
          <p:nvPr/>
        </p:nvSpPr>
        <p:spPr>
          <a:xfrm>
            <a:off x="4017575" y="1236125"/>
            <a:ext cx="2097900" cy="44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and other steps are smaller.</a:t>
            </a:r>
            <a:endParaRPr sz="1200"/>
          </a:p>
        </p:txBody>
      </p:sp>
      <p:cxnSp>
        <p:nvCxnSpPr>
          <p:cNvPr id="315" name="Shape 315"/>
          <p:cNvCxnSpPr/>
          <p:nvPr/>
        </p:nvCxnSpPr>
        <p:spPr>
          <a:xfrm flipH="1">
            <a:off x="3323300" y="1547850"/>
            <a:ext cx="310200" cy="234600"/>
          </a:xfrm>
          <a:prstGeom prst="straightConnector1">
            <a:avLst/>
          </a:prstGeom>
          <a:noFill/>
          <a:ln cap="flat" cmpd="sng" w="9525">
            <a:solidFill>
              <a:schemeClr val="dk2"/>
            </a:solidFill>
            <a:prstDash val="solid"/>
            <a:round/>
            <a:headEnd len="med" w="med" type="none"/>
            <a:tailEnd len="med" w="med" type="triangle"/>
          </a:ln>
        </p:spPr>
      </p:cxnSp>
      <p:sp>
        <p:nvSpPr>
          <p:cNvPr id="316" name="Shape 316"/>
          <p:cNvSpPr txBox="1"/>
          <p:nvPr/>
        </p:nvSpPr>
        <p:spPr>
          <a:xfrm>
            <a:off x="468825" y="668025"/>
            <a:ext cx="6495000" cy="20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0000"/>
                </a:solidFill>
              </a:rPr>
              <a:t>All examples here are Metric, as opposed to the Imperial version of prefixes.</a:t>
            </a:r>
            <a:endParaRPr sz="10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
                                        <p:tgtEl>
                                          <p:spTgt spid="287"/>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txBox="1"/>
          <p:nvPr/>
        </p:nvSpPr>
        <p:spPr>
          <a:xfrm>
            <a:off x="84675" y="70550"/>
            <a:ext cx="4684800" cy="430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How do unit prefixes make numbers shorter?</a:t>
            </a:r>
            <a:endParaRPr/>
          </a:p>
        </p:txBody>
      </p:sp>
      <p:sp>
        <p:nvSpPr>
          <p:cNvPr id="322" name="Shape 322"/>
          <p:cNvSpPr txBox="1"/>
          <p:nvPr/>
        </p:nvSpPr>
        <p:spPr>
          <a:xfrm>
            <a:off x="155225" y="578550"/>
            <a:ext cx="2420100" cy="62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38761D"/>
                </a:solidFill>
              </a:rPr>
              <a:t>1 km = 1,000 m =  10</a:t>
            </a:r>
            <a:r>
              <a:rPr lang="en" sz="2400">
                <a:solidFill>
                  <a:srgbClr val="38761D"/>
                </a:solidFill>
                <a:highlight>
                  <a:srgbClr val="FFFFFF"/>
                </a:highlight>
              </a:rPr>
              <a:t>³</a:t>
            </a:r>
            <a:r>
              <a:rPr lang="en">
                <a:solidFill>
                  <a:srgbClr val="38761D"/>
                </a:solidFill>
              </a:rPr>
              <a:t> m</a:t>
            </a:r>
            <a:endParaRPr>
              <a:solidFill>
                <a:srgbClr val="38761D"/>
              </a:solidFill>
            </a:endParaRPr>
          </a:p>
        </p:txBody>
      </p:sp>
      <p:sp>
        <p:nvSpPr>
          <p:cNvPr id="323" name="Shape 323"/>
          <p:cNvSpPr txBox="1"/>
          <p:nvPr/>
        </p:nvSpPr>
        <p:spPr>
          <a:xfrm>
            <a:off x="300575" y="1277050"/>
            <a:ext cx="2420100" cy="621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9900FF"/>
                </a:solidFill>
              </a:rPr>
              <a:t>1 kJ = 1,000 J =  10</a:t>
            </a:r>
            <a:r>
              <a:rPr lang="en" sz="2400">
                <a:solidFill>
                  <a:srgbClr val="9900FF"/>
                </a:solidFill>
                <a:highlight>
                  <a:srgbClr val="FFFFFF"/>
                </a:highlight>
              </a:rPr>
              <a:t>³</a:t>
            </a:r>
            <a:r>
              <a:rPr lang="en">
                <a:solidFill>
                  <a:srgbClr val="9900FF"/>
                </a:solidFill>
              </a:rPr>
              <a:t> J</a:t>
            </a:r>
            <a:endParaRPr>
              <a:solidFill>
                <a:srgbClr val="9900FF"/>
              </a:solidFill>
            </a:endParaRPr>
          </a:p>
        </p:txBody>
      </p:sp>
      <p:cxnSp>
        <p:nvCxnSpPr>
          <p:cNvPr id="324" name="Shape 324"/>
          <p:cNvCxnSpPr/>
          <p:nvPr/>
        </p:nvCxnSpPr>
        <p:spPr>
          <a:xfrm>
            <a:off x="2391825" y="860775"/>
            <a:ext cx="874800" cy="331500"/>
          </a:xfrm>
          <a:prstGeom prst="straightConnector1">
            <a:avLst/>
          </a:prstGeom>
          <a:noFill/>
          <a:ln cap="flat" cmpd="sng" w="9525">
            <a:solidFill>
              <a:schemeClr val="dk2"/>
            </a:solidFill>
            <a:prstDash val="solid"/>
            <a:round/>
            <a:headEnd len="med" w="med" type="none"/>
            <a:tailEnd len="med" w="med" type="triangle"/>
          </a:ln>
        </p:spPr>
      </p:cxnSp>
      <p:cxnSp>
        <p:nvCxnSpPr>
          <p:cNvPr id="325" name="Shape 325"/>
          <p:cNvCxnSpPr/>
          <p:nvPr/>
        </p:nvCxnSpPr>
        <p:spPr>
          <a:xfrm flipH="1" rot="10800000">
            <a:off x="2370675" y="1269950"/>
            <a:ext cx="846600" cy="310500"/>
          </a:xfrm>
          <a:prstGeom prst="straightConnector1">
            <a:avLst/>
          </a:prstGeom>
          <a:noFill/>
          <a:ln cap="flat" cmpd="sng" w="9525">
            <a:solidFill>
              <a:schemeClr val="dk2"/>
            </a:solidFill>
            <a:prstDash val="solid"/>
            <a:round/>
            <a:headEnd len="med" w="med" type="none"/>
            <a:tailEnd len="med" w="med" type="triangle"/>
          </a:ln>
        </p:spPr>
      </p:cxnSp>
      <p:sp>
        <p:nvSpPr>
          <p:cNvPr id="326" name="Shape 326"/>
          <p:cNvSpPr txBox="1"/>
          <p:nvPr/>
        </p:nvSpPr>
        <p:spPr>
          <a:xfrm>
            <a:off x="3287900" y="917225"/>
            <a:ext cx="4543800" cy="550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In both cases we were able to contract </a:t>
            </a:r>
            <a:endParaRPr/>
          </a:p>
          <a:p>
            <a:pPr indent="0" lvl="0" marL="0">
              <a:spcBef>
                <a:spcPts val="0"/>
              </a:spcBef>
              <a:spcAft>
                <a:spcPts val="0"/>
              </a:spcAft>
              <a:buNone/>
            </a:pPr>
            <a:r>
              <a:rPr lang="en"/>
              <a:t>1,000 (a.k.a </a:t>
            </a:r>
            <a:r>
              <a:rPr lang="en"/>
              <a:t>10</a:t>
            </a:r>
            <a:r>
              <a:rPr lang="en" sz="2400">
                <a:highlight>
                  <a:schemeClr val="lt1"/>
                </a:highlight>
              </a:rPr>
              <a:t>³</a:t>
            </a:r>
            <a:r>
              <a:rPr lang="en"/>
              <a:t>) </a:t>
            </a:r>
            <a:r>
              <a:rPr lang="en"/>
              <a:t>and replace them with only 1 using the k- prefix.</a:t>
            </a:r>
            <a:endParaRPr/>
          </a:p>
        </p:txBody>
      </p:sp>
      <p:sp>
        <p:nvSpPr>
          <p:cNvPr id="327" name="Shape 327"/>
          <p:cNvSpPr txBox="1"/>
          <p:nvPr/>
        </p:nvSpPr>
        <p:spPr>
          <a:xfrm>
            <a:off x="204600" y="1809650"/>
            <a:ext cx="3553800" cy="82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How does it work in reverse?  </a:t>
            </a:r>
            <a:endParaRPr/>
          </a:p>
          <a:p>
            <a:pPr indent="0" lvl="0" marL="0">
              <a:spcBef>
                <a:spcPts val="0"/>
              </a:spcBef>
              <a:spcAft>
                <a:spcPts val="0"/>
              </a:spcAft>
              <a:buNone/>
            </a:pPr>
            <a:r>
              <a:rPr lang="en"/>
              <a:t>J to kJ, and </a:t>
            </a:r>
            <a:endParaRPr/>
          </a:p>
          <a:p>
            <a:pPr indent="0" lvl="0" marL="0">
              <a:spcBef>
                <a:spcPts val="0"/>
              </a:spcBef>
              <a:spcAft>
                <a:spcPts val="0"/>
              </a:spcAft>
              <a:buNone/>
            </a:pPr>
            <a:r>
              <a:rPr lang="en"/>
              <a:t>m to km</a:t>
            </a:r>
            <a:endParaRPr/>
          </a:p>
        </p:txBody>
      </p:sp>
      <p:sp>
        <p:nvSpPr>
          <p:cNvPr id="328" name="Shape 328"/>
          <p:cNvSpPr txBox="1"/>
          <p:nvPr/>
        </p:nvSpPr>
        <p:spPr>
          <a:xfrm>
            <a:off x="237075" y="2635950"/>
            <a:ext cx="1188000" cy="621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38761D"/>
                </a:solidFill>
              </a:rPr>
              <a:t>1 m = ? km</a:t>
            </a:r>
            <a:endParaRPr>
              <a:solidFill>
                <a:srgbClr val="38761D"/>
              </a:solidFill>
            </a:endParaRPr>
          </a:p>
        </p:txBody>
      </p:sp>
      <p:sp>
        <p:nvSpPr>
          <p:cNvPr id="329" name="Shape 329"/>
          <p:cNvSpPr txBox="1"/>
          <p:nvPr/>
        </p:nvSpPr>
        <p:spPr>
          <a:xfrm>
            <a:off x="1561475" y="2455175"/>
            <a:ext cx="3271500" cy="621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38761D"/>
                </a:solidFill>
              </a:rPr>
              <a:t>1 m = 10</a:t>
            </a:r>
            <a:r>
              <a:rPr lang="en" sz="2400">
                <a:solidFill>
                  <a:srgbClr val="38761D"/>
                </a:solidFill>
                <a:latin typeface="Calibri"/>
                <a:ea typeface="Calibri"/>
                <a:cs typeface="Calibri"/>
                <a:sym typeface="Calibri"/>
              </a:rPr>
              <a:t>ˉ³</a:t>
            </a:r>
            <a:r>
              <a:rPr lang="en">
                <a:solidFill>
                  <a:srgbClr val="38761D"/>
                </a:solidFill>
              </a:rPr>
              <a:t>km = 0.0</a:t>
            </a:r>
            <a:r>
              <a:rPr lang="en">
                <a:solidFill>
                  <a:srgbClr val="38761D"/>
                </a:solidFill>
              </a:rPr>
              <a:t>0</a:t>
            </a:r>
            <a:r>
              <a:rPr lang="en">
                <a:solidFill>
                  <a:srgbClr val="38761D"/>
                </a:solidFill>
              </a:rPr>
              <a:t>1 km</a:t>
            </a:r>
            <a:endParaRPr>
              <a:solidFill>
                <a:srgbClr val="38761D"/>
              </a:solidFill>
            </a:endParaRPr>
          </a:p>
        </p:txBody>
      </p:sp>
      <p:sp>
        <p:nvSpPr>
          <p:cNvPr id="330" name="Shape 330"/>
          <p:cNvSpPr txBox="1"/>
          <p:nvPr/>
        </p:nvSpPr>
        <p:spPr>
          <a:xfrm>
            <a:off x="300575" y="3127025"/>
            <a:ext cx="1188000" cy="621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674EA7"/>
                </a:solidFill>
              </a:rPr>
              <a:t>1 J = ? kJ</a:t>
            </a:r>
            <a:endParaRPr>
              <a:solidFill>
                <a:srgbClr val="674EA7"/>
              </a:solidFill>
            </a:endParaRPr>
          </a:p>
        </p:txBody>
      </p:sp>
      <p:sp>
        <p:nvSpPr>
          <p:cNvPr id="331" name="Shape 331"/>
          <p:cNvSpPr txBox="1"/>
          <p:nvPr/>
        </p:nvSpPr>
        <p:spPr>
          <a:xfrm>
            <a:off x="1624975" y="2946250"/>
            <a:ext cx="2805900" cy="621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674EA7"/>
                </a:solidFill>
              </a:rPr>
              <a:t>1 J = 10</a:t>
            </a:r>
            <a:r>
              <a:rPr lang="en" sz="2400">
                <a:solidFill>
                  <a:srgbClr val="674EA7"/>
                </a:solidFill>
                <a:latin typeface="Calibri"/>
                <a:ea typeface="Calibri"/>
                <a:cs typeface="Calibri"/>
                <a:sym typeface="Calibri"/>
              </a:rPr>
              <a:t>ˉ³</a:t>
            </a:r>
            <a:r>
              <a:rPr lang="en">
                <a:solidFill>
                  <a:srgbClr val="674EA7"/>
                </a:solidFill>
              </a:rPr>
              <a:t>kJ = 0.001 kJ</a:t>
            </a:r>
            <a:endParaRPr>
              <a:solidFill>
                <a:srgbClr val="674EA7"/>
              </a:solidFill>
            </a:endParaRPr>
          </a:p>
        </p:txBody>
      </p:sp>
      <p:sp>
        <p:nvSpPr>
          <p:cNvPr id="332" name="Shape 332"/>
          <p:cNvSpPr txBox="1"/>
          <p:nvPr/>
        </p:nvSpPr>
        <p:spPr>
          <a:xfrm>
            <a:off x="275175" y="3788825"/>
            <a:ext cx="8247900" cy="681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The conclusion: applying the unit prefix for </a:t>
            </a:r>
            <a:r>
              <a:rPr b="1" lang="en">
                <a:solidFill>
                  <a:srgbClr val="FF0000"/>
                </a:solidFill>
              </a:rPr>
              <a:t>k</a:t>
            </a:r>
            <a:r>
              <a:rPr lang="en"/>
              <a:t> is:</a:t>
            </a:r>
            <a:endParaRPr/>
          </a:p>
          <a:p>
            <a:pPr indent="0" lvl="0" marL="0">
              <a:spcBef>
                <a:spcPts val="0"/>
              </a:spcBef>
              <a:spcAft>
                <a:spcPts val="0"/>
              </a:spcAft>
              <a:buNone/>
            </a:pPr>
            <a:r>
              <a:rPr lang="en"/>
              <a:t>                 </a:t>
            </a:r>
            <a:r>
              <a:rPr lang="en">
                <a:solidFill>
                  <a:srgbClr val="FF0000"/>
                </a:solidFill>
              </a:rPr>
              <a:t>k</a:t>
            </a:r>
            <a:r>
              <a:rPr lang="en"/>
              <a:t>[something] = </a:t>
            </a:r>
            <a:r>
              <a:rPr lang="en">
                <a:solidFill>
                  <a:srgbClr val="38761D"/>
                </a:solidFill>
              </a:rPr>
              <a:t>something * </a:t>
            </a:r>
            <a:r>
              <a:rPr lang="en">
                <a:solidFill>
                  <a:srgbClr val="FF0000"/>
                </a:solidFill>
              </a:rPr>
              <a:t>10</a:t>
            </a:r>
            <a:r>
              <a:rPr lang="en" sz="2400">
                <a:solidFill>
                  <a:srgbClr val="FF0000"/>
                </a:solidFill>
                <a:highlight>
                  <a:schemeClr val="lt1"/>
                </a:highlight>
              </a:rPr>
              <a:t>³</a:t>
            </a:r>
            <a:r>
              <a:rPr lang="en">
                <a:solidFill>
                  <a:srgbClr val="38761D"/>
                </a:solidFill>
              </a:rPr>
              <a:t> </a:t>
            </a:r>
            <a:endParaRPr/>
          </a:p>
        </p:txBody>
      </p:sp>
      <p:sp>
        <p:nvSpPr>
          <p:cNvPr id="333" name="Shape 333"/>
          <p:cNvSpPr/>
          <p:nvPr/>
        </p:nvSpPr>
        <p:spPr>
          <a:xfrm rot="-5400000">
            <a:off x="1368725" y="-57375"/>
            <a:ext cx="283800" cy="1270800"/>
          </a:xfrm>
          <a:prstGeom prst="rightBrace">
            <a:avLst>
              <a:gd fmla="val 8333" name="adj1"/>
              <a:gd fmla="val 50000" name="adj2"/>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 name="Shape 334"/>
          <p:cNvSpPr/>
          <p:nvPr/>
        </p:nvSpPr>
        <p:spPr>
          <a:xfrm rot="-5400000">
            <a:off x="1444925" y="698775"/>
            <a:ext cx="283800" cy="1270800"/>
          </a:xfrm>
          <a:prstGeom prst="rightBrace">
            <a:avLst>
              <a:gd fmla="val 8333" name="adj1"/>
              <a:gd fmla="val 50000" name="adj2"/>
            </a:avLst>
          </a:pr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 name="Shape 335"/>
          <p:cNvSpPr/>
          <p:nvPr/>
        </p:nvSpPr>
        <p:spPr>
          <a:xfrm rot="-5400000">
            <a:off x="2687325" y="1858788"/>
            <a:ext cx="283800" cy="1270800"/>
          </a:xfrm>
          <a:prstGeom prst="rightBrace">
            <a:avLst>
              <a:gd fmla="val 8333" name="adj1"/>
              <a:gd fmla="val 50000" name="adj2"/>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 name="Shape 336"/>
          <p:cNvSpPr/>
          <p:nvPr/>
        </p:nvSpPr>
        <p:spPr>
          <a:xfrm rot="-5400000">
            <a:off x="2660625" y="2398250"/>
            <a:ext cx="283800" cy="1217400"/>
          </a:xfrm>
          <a:prstGeom prst="rightBrace">
            <a:avLst>
              <a:gd fmla="val 8333" name="adj1"/>
              <a:gd fmla="val 50000" name="adj2"/>
            </a:avLst>
          </a:prstGeom>
          <a:noFill/>
          <a:ln cap="flat" cmpd="sng" w="952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37" name="Shape 337"/>
          <p:cNvCxnSpPr/>
          <p:nvPr/>
        </p:nvCxnSpPr>
        <p:spPr>
          <a:xfrm rot="10800000">
            <a:off x="1943850" y="4447525"/>
            <a:ext cx="627900" cy="416100"/>
          </a:xfrm>
          <a:prstGeom prst="straightConnector1">
            <a:avLst/>
          </a:prstGeom>
          <a:noFill/>
          <a:ln cap="flat" cmpd="sng" w="9525">
            <a:solidFill>
              <a:schemeClr val="dk2"/>
            </a:solidFill>
            <a:prstDash val="solid"/>
            <a:round/>
            <a:headEnd len="med" w="med" type="none"/>
            <a:tailEnd len="med" w="med" type="triangle"/>
          </a:ln>
        </p:spPr>
      </p:cxnSp>
      <p:sp>
        <p:nvSpPr>
          <p:cNvPr id="338" name="Shape 338"/>
          <p:cNvSpPr txBox="1"/>
          <p:nvPr/>
        </p:nvSpPr>
        <p:spPr>
          <a:xfrm>
            <a:off x="2624700" y="4742600"/>
            <a:ext cx="6330900" cy="400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Where something is a unit like: m, Joule, Pascal, g, etc.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nvSpPr>
        <p:spPr>
          <a:xfrm>
            <a:off x="0" y="0"/>
            <a:ext cx="3638100" cy="1017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How do we memorize unit prefixes?</a:t>
            </a:r>
            <a:endParaRPr/>
          </a:p>
        </p:txBody>
      </p:sp>
      <p:pic>
        <p:nvPicPr>
          <p:cNvPr id="344" name="Shape 344"/>
          <p:cNvPicPr preferRelativeResize="0"/>
          <p:nvPr/>
        </p:nvPicPr>
        <p:blipFill>
          <a:blip r:embed="rId3">
            <a:alphaModFix/>
          </a:blip>
          <a:stretch>
            <a:fillRect/>
          </a:stretch>
        </p:blipFill>
        <p:spPr>
          <a:xfrm>
            <a:off x="181100" y="1507453"/>
            <a:ext cx="1795550" cy="502922"/>
          </a:xfrm>
          <a:prstGeom prst="rect">
            <a:avLst/>
          </a:prstGeom>
          <a:noFill/>
          <a:ln>
            <a:noFill/>
          </a:ln>
        </p:spPr>
      </p:pic>
      <p:pic>
        <p:nvPicPr>
          <p:cNvPr id="345" name="Shape 345"/>
          <p:cNvPicPr preferRelativeResize="0"/>
          <p:nvPr/>
        </p:nvPicPr>
        <p:blipFill>
          <a:blip r:embed="rId4">
            <a:alphaModFix/>
          </a:blip>
          <a:stretch>
            <a:fillRect/>
          </a:stretch>
        </p:blipFill>
        <p:spPr>
          <a:xfrm>
            <a:off x="221199" y="849399"/>
            <a:ext cx="1795550" cy="592825"/>
          </a:xfrm>
          <a:prstGeom prst="rect">
            <a:avLst/>
          </a:prstGeom>
          <a:noFill/>
          <a:ln>
            <a:noFill/>
          </a:ln>
        </p:spPr>
      </p:pic>
      <p:sp>
        <p:nvSpPr>
          <p:cNvPr id="346" name="Shape 346"/>
          <p:cNvSpPr txBox="1"/>
          <p:nvPr/>
        </p:nvSpPr>
        <p:spPr>
          <a:xfrm>
            <a:off x="181100" y="2165600"/>
            <a:ext cx="1365600" cy="65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2400">
                <a:solidFill>
                  <a:srgbClr val="FF0000"/>
                </a:solidFill>
              </a:rPr>
              <a:t>nano</a:t>
            </a:r>
            <a:endParaRPr b="1" sz="2400">
              <a:solidFill>
                <a:srgbClr val="FF0000"/>
              </a:solidFill>
            </a:endParaRPr>
          </a:p>
        </p:txBody>
      </p:sp>
      <p:pic>
        <p:nvPicPr>
          <p:cNvPr id="347" name="Shape 347"/>
          <p:cNvPicPr preferRelativeResize="0"/>
          <p:nvPr/>
        </p:nvPicPr>
        <p:blipFill>
          <a:blip r:embed="rId5">
            <a:alphaModFix/>
          </a:blip>
          <a:stretch>
            <a:fillRect/>
          </a:stretch>
        </p:blipFill>
        <p:spPr>
          <a:xfrm>
            <a:off x="3076125" y="0"/>
            <a:ext cx="6116373" cy="1552925"/>
          </a:xfrm>
          <a:prstGeom prst="rect">
            <a:avLst/>
          </a:prstGeom>
          <a:noFill/>
          <a:ln>
            <a:noFill/>
          </a:ln>
        </p:spPr>
      </p:pic>
      <p:sp>
        <p:nvSpPr>
          <p:cNvPr id="348" name="Shape 348"/>
          <p:cNvSpPr txBox="1"/>
          <p:nvPr/>
        </p:nvSpPr>
        <p:spPr>
          <a:xfrm>
            <a:off x="3046600" y="0"/>
            <a:ext cx="1188000" cy="32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2400">
                <a:solidFill>
                  <a:srgbClr val="1155CC"/>
                </a:solidFill>
              </a:rPr>
              <a:t>Kilo</a:t>
            </a:r>
            <a:endParaRPr b="1" sz="2400">
              <a:solidFill>
                <a:srgbClr val="1155CC"/>
              </a:solidFill>
            </a:endParaRPr>
          </a:p>
          <a:p>
            <a:pPr indent="0" lvl="0" marL="0">
              <a:spcBef>
                <a:spcPts val="0"/>
              </a:spcBef>
              <a:spcAft>
                <a:spcPts val="0"/>
              </a:spcAft>
              <a:buNone/>
            </a:pPr>
            <a:r>
              <a:t/>
            </a:r>
            <a:endParaRPr b="1" sz="1800"/>
          </a:p>
        </p:txBody>
      </p:sp>
      <p:pic>
        <p:nvPicPr>
          <p:cNvPr id="349" name="Shape 349"/>
          <p:cNvPicPr preferRelativeResize="0"/>
          <p:nvPr/>
        </p:nvPicPr>
        <p:blipFill>
          <a:blip r:embed="rId6">
            <a:alphaModFix/>
          </a:blip>
          <a:stretch>
            <a:fillRect/>
          </a:stretch>
        </p:blipFill>
        <p:spPr>
          <a:xfrm>
            <a:off x="47875" y="2639938"/>
            <a:ext cx="4060962" cy="546500"/>
          </a:xfrm>
          <a:prstGeom prst="rect">
            <a:avLst/>
          </a:prstGeom>
          <a:noFill/>
          <a:ln>
            <a:noFill/>
          </a:ln>
        </p:spPr>
      </p:pic>
      <p:pic>
        <p:nvPicPr>
          <p:cNvPr id="350" name="Shape 350"/>
          <p:cNvPicPr preferRelativeResize="0"/>
          <p:nvPr/>
        </p:nvPicPr>
        <p:blipFill>
          <a:blip r:embed="rId7">
            <a:alphaModFix/>
          </a:blip>
          <a:stretch>
            <a:fillRect/>
          </a:stretch>
        </p:blipFill>
        <p:spPr>
          <a:xfrm>
            <a:off x="4140008" y="2338862"/>
            <a:ext cx="4826244" cy="1223925"/>
          </a:xfrm>
          <a:prstGeom prst="rect">
            <a:avLst/>
          </a:prstGeom>
          <a:noFill/>
          <a:ln>
            <a:noFill/>
          </a:ln>
        </p:spPr>
      </p:pic>
      <p:sp>
        <p:nvSpPr>
          <p:cNvPr id="351" name="Shape 351"/>
          <p:cNvSpPr txBox="1"/>
          <p:nvPr/>
        </p:nvSpPr>
        <p:spPr>
          <a:xfrm>
            <a:off x="7124250" y="3159388"/>
            <a:ext cx="1365600" cy="50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smaller</a:t>
            </a:r>
            <a:endParaRPr/>
          </a:p>
        </p:txBody>
      </p:sp>
      <p:sp>
        <p:nvSpPr>
          <p:cNvPr id="352" name="Shape 352"/>
          <p:cNvSpPr txBox="1"/>
          <p:nvPr/>
        </p:nvSpPr>
        <p:spPr>
          <a:xfrm>
            <a:off x="5184450" y="3404413"/>
            <a:ext cx="3781800" cy="430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t>Because we have better microscopes now...</a:t>
            </a:r>
            <a:endParaRPr sz="1200"/>
          </a:p>
        </p:txBody>
      </p:sp>
      <p:pic>
        <p:nvPicPr>
          <p:cNvPr id="353" name="Shape 353"/>
          <p:cNvPicPr preferRelativeResize="0"/>
          <p:nvPr/>
        </p:nvPicPr>
        <p:blipFill>
          <a:blip r:embed="rId8">
            <a:alphaModFix/>
          </a:blip>
          <a:stretch>
            <a:fillRect/>
          </a:stretch>
        </p:blipFill>
        <p:spPr>
          <a:xfrm>
            <a:off x="221200" y="3361925"/>
            <a:ext cx="2957400" cy="1205198"/>
          </a:xfrm>
          <a:prstGeom prst="rect">
            <a:avLst/>
          </a:prstGeom>
          <a:noFill/>
          <a:ln>
            <a:noFill/>
          </a:ln>
        </p:spPr>
      </p:pic>
      <p:pic>
        <p:nvPicPr>
          <p:cNvPr id="354" name="Shape 354"/>
          <p:cNvPicPr preferRelativeResize="0"/>
          <p:nvPr/>
        </p:nvPicPr>
        <p:blipFill>
          <a:blip r:embed="rId9">
            <a:alphaModFix/>
          </a:blip>
          <a:stretch>
            <a:fillRect/>
          </a:stretch>
        </p:blipFill>
        <p:spPr>
          <a:xfrm>
            <a:off x="256125" y="4411464"/>
            <a:ext cx="2261751" cy="592825"/>
          </a:xfrm>
          <a:prstGeom prst="rect">
            <a:avLst/>
          </a:prstGeom>
          <a:noFill/>
          <a:ln>
            <a:noFill/>
          </a:ln>
        </p:spPr>
      </p:pic>
      <p:sp>
        <p:nvSpPr>
          <p:cNvPr id="355" name="Shape 355"/>
          <p:cNvSpPr txBox="1"/>
          <p:nvPr/>
        </p:nvSpPr>
        <p:spPr>
          <a:xfrm>
            <a:off x="2376450" y="1622099"/>
            <a:ext cx="6708900" cy="50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Example unit </a:t>
            </a:r>
            <a:r>
              <a:rPr b="1" lang="en"/>
              <a:t>prefixes: Giga, Kilo, Mega, centi, </a:t>
            </a:r>
            <a:r>
              <a:rPr b="1" lang="en"/>
              <a:t>milli</a:t>
            </a:r>
            <a:r>
              <a:rPr b="1" lang="en"/>
              <a:t>, micro, nano, etc. </a:t>
            </a:r>
            <a:endParaRPr b="1"/>
          </a:p>
        </p:txBody>
      </p:sp>
      <p:sp>
        <p:nvSpPr>
          <p:cNvPr id="356" name="Shape 356"/>
          <p:cNvSpPr txBox="1"/>
          <p:nvPr/>
        </p:nvSpPr>
        <p:spPr>
          <a:xfrm>
            <a:off x="2259100" y="2034250"/>
            <a:ext cx="6826200" cy="430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chemeClr val="accent5"/>
                </a:solidFill>
              </a:rPr>
              <a:t>Learn the exponent that goes from one prefix to the other, it’s always going to be the same.</a:t>
            </a:r>
            <a:endParaRPr b="1">
              <a:solidFill>
                <a:schemeClr val="accent5"/>
              </a:solidFill>
            </a:endParaRPr>
          </a:p>
        </p:txBody>
      </p:sp>
      <p:sp>
        <p:nvSpPr>
          <p:cNvPr id="357" name="Shape 357"/>
          <p:cNvSpPr/>
          <p:nvPr/>
        </p:nvSpPr>
        <p:spPr>
          <a:xfrm>
            <a:off x="1194375" y="617775"/>
            <a:ext cx="567300" cy="502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8" name="Shape 358"/>
          <p:cNvSpPr/>
          <p:nvPr/>
        </p:nvSpPr>
        <p:spPr>
          <a:xfrm>
            <a:off x="1316175" y="1292925"/>
            <a:ext cx="567300" cy="502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59" name="Shape 359"/>
          <p:cNvSpPr txBox="1"/>
          <p:nvPr/>
        </p:nvSpPr>
        <p:spPr>
          <a:xfrm>
            <a:off x="5334450" y="4841025"/>
            <a:ext cx="3155400" cy="27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0000FF"/>
                </a:solidFill>
              </a:rPr>
              <a:t>The answer is: 1 millimeter</a:t>
            </a:r>
            <a:endParaRPr b="1">
              <a:solidFill>
                <a:srgbClr val="0000FF"/>
              </a:solidFill>
            </a:endParaRPr>
          </a:p>
        </p:txBody>
      </p:sp>
      <p:sp>
        <p:nvSpPr>
          <p:cNvPr id="360" name="Shape 360"/>
          <p:cNvSpPr txBox="1"/>
          <p:nvPr/>
        </p:nvSpPr>
        <p:spPr>
          <a:xfrm>
            <a:off x="239900" y="564450"/>
            <a:ext cx="874800" cy="219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For ex.:</a:t>
            </a:r>
            <a:endParaRPr/>
          </a:p>
        </p:txBody>
      </p:sp>
      <p:cxnSp>
        <p:nvCxnSpPr>
          <p:cNvPr id="361" name="Shape 361"/>
          <p:cNvCxnSpPr>
            <a:endCxn id="344" idx="3"/>
          </p:cNvCxnSpPr>
          <p:nvPr/>
        </p:nvCxnSpPr>
        <p:spPr>
          <a:xfrm flipH="1">
            <a:off x="1976650" y="1587614"/>
            <a:ext cx="203400" cy="171300"/>
          </a:xfrm>
          <a:prstGeom prst="straightConnector1">
            <a:avLst/>
          </a:prstGeom>
          <a:noFill/>
          <a:ln cap="flat" cmpd="sng" w="9525">
            <a:solidFill>
              <a:schemeClr val="dk2"/>
            </a:solidFill>
            <a:prstDash val="solid"/>
            <a:round/>
            <a:headEnd len="med" w="med" type="none"/>
            <a:tailEnd len="med" w="med" type="triangle"/>
          </a:ln>
        </p:spPr>
      </p:cxnSp>
      <p:sp>
        <p:nvSpPr>
          <p:cNvPr id="362" name="Shape 362"/>
          <p:cNvSpPr txBox="1"/>
          <p:nvPr/>
        </p:nvSpPr>
        <p:spPr>
          <a:xfrm>
            <a:off x="2091350" y="1243850"/>
            <a:ext cx="910200" cy="430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E69138"/>
                </a:solidFill>
              </a:rPr>
              <a:t>In</a:t>
            </a:r>
            <a:br>
              <a:rPr lang="en" sz="1000">
                <a:solidFill>
                  <a:srgbClr val="E69138"/>
                </a:solidFill>
              </a:rPr>
            </a:br>
            <a:r>
              <a:rPr lang="en" sz="1000">
                <a:solidFill>
                  <a:srgbClr val="E69138"/>
                </a:solidFill>
              </a:rPr>
              <a:t>reverse</a:t>
            </a:r>
            <a:endParaRPr sz="1000">
              <a:solidFill>
                <a:srgbClr val="E69138"/>
              </a:solidFill>
            </a:endParaRPr>
          </a:p>
        </p:txBody>
      </p:sp>
      <p:cxnSp>
        <p:nvCxnSpPr>
          <p:cNvPr id="363" name="Shape 363"/>
          <p:cNvCxnSpPr/>
          <p:nvPr/>
        </p:nvCxnSpPr>
        <p:spPr>
          <a:xfrm rot="10800000">
            <a:off x="5573925" y="1206400"/>
            <a:ext cx="437400" cy="268200"/>
          </a:xfrm>
          <a:prstGeom prst="straightConnector1">
            <a:avLst/>
          </a:prstGeom>
          <a:noFill/>
          <a:ln cap="flat" cmpd="sng" w="9525">
            <a:solidFill>
              <a:schemeClr val="dk2"/>
            </a:solidFill>
            <a:prstDash val="solid"/>
            <a:round/>
            <a:headEnd len="med" w="med" type="none"/>
            <a:tailEnd len="med" w="med" type="triangle"/>
          </a:ln>
        </p:spPr>
      </p:cxnSp>
      <p:sp>
        <p:nvSpPr>
          <p:cNvPr id="364" name="Shape 364"/>
          <p:cNvSpPr txBox="1"/>
          <p:nvPr/>
        </p:nvSpPr>
        <p:spPr>
          <a:xfrm>
            <a:off x="6074825" y="1375825"/>
            <a:ext cx="1291200" cy="27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000">
                <a:solidFill>
                  <a:srgbClr val="8E7CC3"/>
                </a:solidFill>
              </a:rPr>
              <a:t>In reverse</a:t>
            </a:r>
            <a:endParaRPr b="1" sz="1000">
              <a:solidFill>
                <a:srgbClr val="8E7CC3"/>
              </a:solidFill>
            </a:endParaRPr>
          </a:p>
        </p:txBody>
      </p:sp>
      <p:sp>
        <p:nvSpPr>
          <p:cNvPr id="365" name="Shape 365"/>
          <p:cNvSpPr txBox="1"/>
          <p:nvPr/>
        </p:nvSpPr>
        <p:spPr>
          <a:xfrm>
            <a:off x="1799175" y="325225"/>
            <a:ext cx="1114800" cy="691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B45F06"/>
                </a:solidFill>
              </a:rPr>
              <a:t>One meter is made of many smaller nano units.</a:t>
            </a:r>
            <a:endParaRPr sz="1000">
              <a:solidFill>
                <a:srgbClr val="B45F06"/>
              </a:solidFill>
            </a:endParaRPr>
          </a:p>
        </p:txBody>
      </p:sp>
      <p:sp>
        <p:nvSpPr>
          <p:cNvPr id="366" name="Shape 366"/>
          <p:cNvSpPr txBox="1"/>
          <p:nvPr/>
        </p:nvSpPr>
        <p:spPr>
          <a:xfrm>
            <a:off x="2342450" y="1481675"/>
            <a:ext cx="4064100" cy="474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67" name="Shape 367"/>
          <p:cNvSpPr txBox="1"/>
          <p:nvPr/>
        </p:nvSpPr>
        <p:spPr>
          <a:xfrm>
            <a:off x="888975" y="2006975"/>
            <a:ext cx="1418100" cy="430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200">
                <a:solidFill>
                  <a:srgbClr val="E69138"/>
                </a:solidFill>
              </a:rPr>
              <a:t>= 0.000000001 m</a:t>
            </a:r>
            <a:endParaRPr b="1" sz="1200">
              <a:solidFill>
                <a:srgbClr val="E69138"/>
              </a:solidFill>
            </a:endParaRPr>
          </a:p>
        </p:txBody>
      </p:sp>
      <p:sp>
        <p:nvSpPr>
          <p:cNvPr id="368" name="Shape 368"/>
          <p:cNvSpPr txBox="1"/>
          <p:nvPr/>
        </p:nvSpPr>
        <p:spPr>
          <a:xfrm>
            <a:off x="5226750" y="70550"/>
            <a:ext cx="3739500" cy="32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000">
                <a:solidFill>
                  <a:schemeClr val="dk1"/>
                </a:solidFill>
              </a:rPr>
              <a:t>Different units, same prefix, same magnitude</a:t>
            </a:r>
            <a:endParaRPr sz="1000"/>
          </a:p>
        </p:txBody>
      </p:sp>
      <p:cxnSp>
        <p:nvCxnSpPr>
          <p:cNvPr id="369" name="Shape 369"/>
          <p:cNvCxnSpPr/>
          <p:nvPr/>
        </p:nvCxnSpPr>
        <p:spPr>
          <a:xfrm flipH="1">
            <a:off x="5369375" y="366900"/>
            <a:ext cx="317400" cy="246900"/>
          </a:xfrm>
          <a:prstGeom prst="straightConnector1">
            <a:avLst/>
          </a:prstGeom>
          <a:noFill/>
          <a:ln cap="flat" cmpd="sng" w="9525">
            <a:solidFill>
              <a:schemeClr val="dk2"/>
            </a:solidFill>
            <a:prstDash val="solid"/>
            <a:round/>
            <a:headEnd len="med" w="med" type="none"/>
            <a:tailEnd len="med" w="med" type="triangle"/>
          </a:ln>
        </p:spPr>
      </p:cxnSp>
      <p:cxnSp>
        <p:nvCxnSpPr>
          <p:cNvPr id="370" name="Shape 370"/>
          <p:cNvCxnSpPr/>
          <p:nvPr/>
        </p:nvCxnSpPr>
        <p:spPr>
          <a:xfrm>
            <a:off x="5806725" y="359825"/>
            <a:ext cx="2758800" cy="204600"/>
          </a:xfrm>
          <a:prstGeom prst="straightConnector1">
            <a:avLst/>
          </a:prstGeom>
          <a:noFill/>
          <a:ln cap="flat" cmpd="sng" w="9525">
            <a:solidFill>
              <a:schemeClr val="dk2"/>
            </a:solidFill>
            <a:prstDash val="solid"/>
            <a:round/>
            <a:headEnd len="med" w="med" type="none"/>
            <a:tailEnd len="med" w="med" type="triangle"/>
          </a:ln>
        </p:spPr>
      </p:cxnSp>
      <p:cxnSp>
        <p:nvCxnSpPr>
          <p:cNvPr id="371" name="Shape 371"/>
          <p:cNvCxnSpPr/>
          <p:nvPr/>
        </p:nvCxnSpPr>
        <p:spPr>
          <a:xfrm flipH="1" rot="10800000">
            <a:off x="6865050" y="1178275"/>
            <a:ext cx="1884000" cy="366900"/>
          </a:xfrm>
          <a:prstGeom prst="straightConnector1">
            <a:avLst/>
          </a:prstGeom>
          <a:noFill/>
          <a:ln cap="flat" cmpd="sng" w="9525">
            <a:solidFill>
              <a:schemeClr val="dk2"/>
            </a:solidFill>
            <a:prstDash val="solid"/>
            <a:round/>
            <a:headEnd len="med" w="med" type="none"/>
            <a:tailEnd len="med" w="med" type="triangle"/>
          </a:ln>
        </p:spPr>
      </p:cxnSp>
      <p:sp>
        <p:nvSpPr>
          <p:cNvPr id="372" name="Shape 372"/>
          <p:cNvSpPr txBox="1"/>
          <p:nvPr/>
        </p:nvSpPr>
        <p:spPr>
          <a:xfrm>
            <a:off x="2517875" y="3945963"/>
            <a:ext cx="2851500" cy="32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solidFill>
                  <a:srgbClr val="0000FF"/>
                </a:solidFill>
              </a:rPr>
              <a:t>First think we you are scaling up or down?</a:t>
            </a:r>
            <a:endParaRPr sz="1100">
              <a:solidFill>
                <a:srgbClr val="0000FF"/>
              </a:solidFill>
            </a:endParaRPr>
          </a:p>
        </p:txBody>
      </p:sp>
      <p:sp>
        <p:nvSpPr>
          <p:cNvPr id="373" name="Shape 373"/>
          <p:cNvSpPr txBox="1"/>
          <p:nvPr/>
        </p:nvSpPr>
        <p:spPr>
          <a:xfrm>
            <a:off x="2517875" y="4244325"/>
            <a:ext cx="2851500" cy="32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100">
                <a:solidFill>
                  <a:srgbClr val="0000FF"/>
                </a:solidFill>
              </a:rPr>
              <a:t>Here the negative power  means the number is actually 0.001m, so it’s a smaller part of a meter.</a:t>
            </a:r>
            <a:endParaRPr sz="1100">
              <a:solidFill>
                <a:srgbClr val="0000FF"/>
              </a:solidFill>
            </a:endParaRPr>
          </a:p>
        </p:txBody>
      </p:sp>
      <p:sp>
        <p:nvSpPr>
          <p:cNvPr id="374" name="Shape 374"/>
          <p:cNvSpPr txBox="1"/>
          <p:nvPr/>
        </p:nvSpPr>
        <p:spPr>
          <a:xfrm>
            <a:off x="2624075" y="4875675"/>
            <a:ext cx="2639100" cy="204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100">
                <a:solidFill>
                  <a:srgbClr val="0000FF"/>
                </a:solidFill>
              </a:rPr>
              <a:t>A thousandth of a meter to be precise.</a:t>
            </a:r>
            <a:endParaRPr/>
          </a:p>
        </p:txBody>
      </p:sp>
      <p:sp>
        <p:nvSpPr>
          <p:cNvPr id="375" name="Shape 375"/>
          <p:cNvSpPr txBox="1"/>
          <p:nvPr/>
        </p:nvSpPr>
        <p:spPr>
          <a:xfrm>
            <a:off x="5589775" y="4373500"/>
            <a:ext cx="3418800" cy="54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0000"/>
                </a:solidFill>
              </a:rPr>
              <a:t>Take your time and think your way through the problem!</a:t>
            </a:r>
            <a:endParaRPr b="1">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Shape 380"/>
          <p:cNvSpPr txBox="1"/>
          <p:nvPr/>
        </p:nvSpPr>
        <p:spPr>
          <a:xfrm>
            <a:off x="176400" y="0"/>
            <a:ext cx="3605400" cy="38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t>Unit Conversions</a:t>
            </a:r>
            <a:endParaRPr b="1" sz="1800"/>
          </a:p>
        </p:txBody>
      </p:sp>
      <p:sp>
        <p:nvSpPr>
          <p:cNvPr id="381" name="Shape 381"/>
          <p:cNvSpPr txBox="1"/>
          <p:nvPr/>
        </p:nvSpPr>
        <p:spPr>
          <a:xfrm>
            <a:off x="131025" y="329450"/>
            <a:ext cx="4769400" cy="72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Many </a:t>
            </a:r>
            <a:r>
              <a:rPr lang="en"/>
              <a:t>exercises</a:t>
            </a:r>
            <a:r>
              <a:rPr lang="en"/>
              <a:t> present units in random magnitudes and it is your job to make sure the units used in formula calculations are consistent. </a:t>
            </a:r>
            <a:endParaRPr/>
          </a:p>
        </p:txBody>
      </p:sp>
      <p:graphicFrame>
        <p:nvGraphicFramePr>
          <p:cNvPr id="382" name="Shape 382"/>
          <p:cNvGraphicFramePr/>
          <p:nvPr/>
        </p:nvGraphicFramePr>
        <p:xfrm>
          <a:off x="617300" y="2751625"/>
          <a:ext cx="3000000" cy="3000000"/>
        </p:xfrm>
        <a:graphic>
          <a:graphicData uri="http://schemas.openxmlformats.org/drawingml/2006/table">
            <a:tbl>
              <a:tblPr>
                <a:noFill/>
                <a:tableStyleId>{C9C8A1F6-5EEC-4C2A-9839-B1BBF26EA1B1}</a:tableStyleId>
              </a:tblPr>
              <a:tblGrid>
                <a:gridCol w="1845025"/>
              </a:tblGrid>
              <a:tr h="375125">
                <a:tc>
                  <a:txBody>
                    <a:bodyPr>
                      <a:noAutofit/>
                    </a:bodyPr>
                    <a:lstStyle/>
                    <a:p>
                      <a:pPr indent="0" lvl="0" marL="0">
                        <a:spcBef>
                          <a:spcPts val="0"/>
                        </a:spcBef>
                        <a:spcAft>
                          <a:spcPts val="0"/>
                        </a:spcAft>
                        <a:buNone/>
                      </a:pPr>
                      <a:r>
                        <a:rPr lang="en"/>
                        <a:t>kJ (kilo Joules)</a:t>
                      </a:r>
                      <a:endParaRPr/>
                    </a:p>
                  </a:txBody>
                  <a:tcPr marT="91425" marB="91425" marR="91425" marL="91425"/>
                </a:tc>
              </a:tr>
              <a:tr h="375125">
                <a:tc>
                  <a:txBody>
                    <a:bodyPr>
                      <a:noAutofit/>
                    </a:bodyPr>
                    <a:lstStyle/>
                    <a:p>
                      <a:pPr indent="0" lvl="0" marL="0">
                        <a:spcBef>
                          <a:spcPts val="0"/>
                        </a:spcBef>
                        <a:spcAft>
                          <a:spcPts val="0"/>
                        </a:spcAft>
                        <a:buNone/>
                      </a:pPr>
                      <a:r>
                        <a:rPr lang="en"/>
                        <a:t>km (kilometer)</a:t>
                      </a:r>
                      <a:endParaRPr/>
                    </a:p>
                  </a:txBody>
                  <a:tcPr marT="91425" marB="91425" marR="91425" marL="91425"/>
                </a:tc>
              </a:tr>
              <a:tr h="375125">
                <a:tc>
                  <a:txBody>
                    <a:bodyPr>
                      <a:noAutofit/>
                    </a:bodyPr>
                    <a:lstStyle/>
                    <a:p>
                      <a:pPr indent="0" lvl="0" marL="0">
                        <a:spcBef>
                          <a:spcPts val="0"/>
                        </a:spcBef>
                        <a:spcAft>
                          <a:spcPts val="0"/>
                        </a:spcAft>
                        <a:buNone/>
                      </a:pPr>
                      <a:r>
                        <a:rPr lang="en"/>
                        <a:t>g (grams)</a:t>
                      </a:r>
                      <a:endParaRPr/>
                    </a:p>
                  </a:txBody>
                  <a:tcPr marT="91425" marB="91425" marR="91425" marL="91425"/>
                </a:tc>
              </a:tr>
            </a:tbl>
          </a:graphicData>
        </a:graphic>
      </p:graphicFrame>
      <p:graphicFrame>
        <p:nvGraphicFramePr>
          <p:cNvPr id="383" name="Shape 383"/>
          <p:cNvGraphicFramePr/>
          <p:nvPr/>
        </p:nvGraphicFramePr>
        <p:xfrm>
          <a:off x="5732675" y="2705800"/>
          <a:ext cx="3000000" cy="3000000"/>
        </p:xfrm>
        <a:graphic>
          <a:graphicData uri="http://schemas.openxmlformats.org/drawingml/2006/table">
            <a:tbl>
              <a:tblPr>
                <a:noFill/>
                <a:tableStyleId>{C9C8A1F6-5EEC-4C2A-9839-B1BBF26EA1B1}</a:tableStyleId>
              </a:tblPr>
              <a:tblGrid>
                <a:gridCol w="1382875"/>
              </a:tblGrid>
              <a:tr h="381000">
                <a:tc>
                  <a:txBody>
                    <a:bodyPr>
                      <a:noAutofit/>
                    </a:bodyPr>
                    <a:lstStyle/>
                    <a:p>
                      <a:pPr indent="0" lvl="0" marL="0">
                        <a:spcBef>
                          <a:spcPts val="0"/>
                        </a:spcBef>
                        <a:spcAft>
                          <a:spcPts val="0"/>
                        </a:spcAft>
                        <a:buNone/>
                      </a:pPr>
                      <a:r>
                        <a:rPr lang="en">
                          <a:solidFill>
                            <a:srgbClr val="FF0000"/>
                          </a:solidFill>
                        </a:rPr>
                        <a:t>J (Joules)</a:t>
                      </a:r>
                      <a:endParaRPr>
                        <a:solidFill>
                          <a:srgbClr val="FF0000"/>
                        </a:solidFill>
                      </a:endParaRPr>
                    </a:p>
                  </a:txBody>
                  <a:tcPr marT="91425" marB="91425" marR="91425" marL="91425"/>
                </a:tc>
              </a:tr>
              <a:tr h="381000">
                <a:tc>
                  <a:txBody>
                    <a:bodyPr>
                      <a:noAutofit/>
                    </a:bodyPr>
                    <a:lstStyle/>
                    <a:p>
                      <a:pPr indent="0" lvl="0" marL="0">
                        <a:spcBef>
                          <a:spcPts val="0"/>
                        </a:spcBef>
                        <a:spcAft>
                          <a:spcPts val="0"/>
                        </a:spcAft>
                        <a:buNone/>
                      </a:pPr>
                      <a:r>
                        <a:rPr lang="en">
                          <a:solidFill>
                            <a:srgbClr val="FF0000"/>
                          </a:solidFill>
                        </a:rPr>
                        <a:t>m</a:t>
                      </a:r>
                      <a:r>
                        <a:rPr lang="en">
                          <a:solidFill>
                            <a:srgbClr val="FF0000"/>
                          </a:solidFill>
                        </a:rPr>
                        <a:t> (meters)</a:t>
                      </a:r>
                      <a:endParaRPr>
                        <a:solidFill>
                          <a:srgbClr val="FF0000"/>
                        </a:solidFill>
                      </a:endParaRPr>
                    </a:p>
                  </a:txBody>
                  <a:tcPr marT="91425" marB="91425" marR="91425" marL="91425"/>
                </a:tc>
              </a:tr>
              <a:tr h="381000">
                <a:tc>
                  <a:txBody>
                    <a:bodyPr>
                      <a:noAutofit/>
                    </a:bodyPr>
                    <a:lstStyle/>
                    <a:p>
                      <a:pPr indent="0" lvl="0" marL="0">
                        <a:spcBef>
                          <a:spcPts val="0"/>
                        </a:spcBef>
                        <a:spcAft>
                          <a:spcPts val="0"/>
                        </a:spcAft>
                        <a:buNone/>
                      </a:pPr>
                      <a:r>
                        <a:rPr lang="en">
                          <a:solidFill>
                            <a:srgbClr val="FF0000"/>
                          </a:solidFill>
                        </a:rPr>
                        <a:t>kg (kilograms)</a:t>
                      </a:r>
                      <a:endParaRPr>
                        <a:solidFill>
                          <a:srgbClr val="FF0000"/>
                        </a:solidFill>
                      </a:endParaRPr>
                    </a:p>
                  </a:txBody>
                  <a:tcPr marT="91425" marB="91425" marR="91425" marL="91425"/>
                </a:tc>
              </a:tr>
            </a:tbl>
          </a:graphicData>
        </a:graphic>
      </p:graphicFrame>
      <p:sp>
        <p:nvSpPr>
          <p:cNvPr id="384" name="Shape 384"/>
          <p:cNvSpPr txBox="1"/>
          <p:nvPr/>
        </p:nvSpPr>
        <p:spPr>
          <a:xfrm>
            <a:off x="373950" y="1446400"/>
            <a:ext cx="3930000" cy="72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Let’s say a problem states a few values for: an </a:t>
            </a:r>
            <a:r>
              <a:rPr b="1" lang="en"/>
              <a:t>energy</a:t>
            </a:r>
            <a:r>
              <a:rPr lang="en"/>
              <a:t>, a </a:t>
            </a:r>
            <a:r>
              <a:rPr b="1" lang="en"/>
              <a:t>distance </a:t>
            </a:r>
            <a:r>
              <a:rPr lang="en"/>
              <a:t>and a </a:t>
            </a:r>
            <a:r>
              <a:rPr b="1" lang="en"/>
              <a:t>mass </a:t>
            </a:r>
            <a:r>
              <a:rPr lang="en"/>
              <a:t>using the following unit </a:t>
            </a:r>
            <a:r>
              <a:rPr lang="en">
                <a:solidFill>
                  <a:srgbClr val="FF0000"/>
                </a:solidFill>
              </a:rPr>
              <a:t>magnitudes</a:t>
            </a:r>
            <a:endParaRPr>
              <a:solidFill>
                <a:srgbClr val="FF0000"/>
              </a:solidFill>
            </a:endParaRPr>
          </a:p>
        </p:txBody>
      </p:sp>
      <p:cxnSp>
        <p:nvCxnSpPr>
          <p:cNvPr id="385" name="Shape 385"/>
          <p:cNvCxnSpPr/>
          <p:nvPr/>
        </p:nvCxnSpPr>
        <p:spPr>
          <a:xfrm>
            <a:off x="733775" y="1947325"/>
            <a:ext cx="134100" cy="938400"/>
          </a:xfrm>
          <a:prstGeom prst="straightConnector1">
            <a:avLst/>
          </a:prstGeom>
          <a:noFill/>
          <a:ln cap="flat" cmpd="sng" w="9525">
            <a:solidFill>
              <a:schemeClr val="dk2"/>
            </a:solidFill>
            <a:prstDash val="solid"/>
            <a:round/>
            <a:headEnd len="med" w="med" type="none"/>
            <a:tailEnd len="med" w="med" type="triangle"/>
          </a:ln>
        </p:spPr>
      </p:cxnSp>
      <p:cxnSp>
        <p:nvCxnSpPr>
          <p:cNvPr id="386" name="Shape 386"/>
          <p:cNvCxnSpPr/>
          <p:nvPr/>
        </p:nvCxnSpPr>
        <p:spPr>
          <a:xfrm flipH="1">
            <a:off x="1390075" y="1954400"/>
            <a:ext cx="345600" cy="1277100"/>
          </a:xfrm>
          <a:prstGeom prst="straightConnector1">
            <a:avLst/>
          </a:prstGeom>
          <a:noFill/>
          <a:ln cap="flat" cmpd="sng" w="9525">
            <a:solidFill>
              <a:schemeClr val="dk2"/>
            </a:solidFill>
            <a:prstDash val="solid"/>
            <a:round/>
            <a:headEnd len="med" w="med" type="none"/>
            <a:tailEnd len="med" w="med" type="triangle"/>
          </a:ln>
        </p:spPr>
      </p:cxnSp>
      <p:cxnSp>
        <p:nvCxnSpPr>
          <p:cNvPr id="387" name="Shape 387"/>
          <p:cNvCxnSpPr/>
          <p:nvPr/>
        </p:nvCxnSpPr>
        <p:spPr>
          <a:xfrm flipH="1">
            <a:off x="1594450" y="1954400"/>
            <a:ext cx="1206600" cy="1792200"/>
          </a:xfrm>
          <a:prstGeom prst="straightConnector1">
            <a:avLst/>
          </a:prstGeom>
          <a:noFill/>
          <a:ln cap="flat" cmpd="sng" w="9525">
            <a:solidFill>
              <a:schemeClr val="dk2"/>
            </a:solidFill>
            <a:prstDash val="solid"/>
            <a:round/>
            <a:headEnd len="med" w="med" type="none"/>
            <a:tailEnd len="med" w="med" type="triangle"/>
          </a:ln>
        </p:spPr>
      </p:cxnSp>
      <p:sp>
        <p:nvSpPr>
          <p:cNvPr id="388" name="Shape 388"/>
          <p:cNvSpPr txBox="1"/>
          <p:nvPr/>
        </p:nvSpPr>
        <p:spPr>
          <a:xfrm>
            <a:off x="2818725" y="2215450"/>
            <a:ext cx="2448300" cy="28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Typically you should convert these magnitudes to a consistent set:</a:t>
            </a:r>
            <a:endParaRPr/>
          </a:p>
        </p:txBody>
      </p:sp>
      <p:cxnSp>
        <p:nvCxnSpPr>
          <p:cNvPr id="389" name="Shape 389"/>
          <p:cNvCxnSpPr/>
          <p:nvPr/>
        </p:nvCxnSpPr>
        <p:spPr>
          <a:xfrm flipH="1" rot="10800000">
            <a:off x="2180175" y="2991575"/>
            <a:ext cx="3513600" cy="14100"/>
          </a:xfrm>
          <a:prstGeom prst="straightConnector1">
            <a:avLst/>
          </a:prstGeom>
          <a:noFill/>
          <a:ln cap="flat" cmpd="sng" w="9525">
            <a:solidFill>
              <a:srgbClr val="9900FF"/>
            </a:solidFill>
            <a:prstDash val="solid"/>
            <a:round/>
            <a:headEnd len="med" w="med" type="none"/>
            <a:tailEnd len="med" w="med" type="triangle"/>
          </a:ln>
        </p:spPr>
      </p:cxnSp>
      <p:cxnSp>
        <p:nvCxnSpPr>
          <p:cNvPr id="390" name="Shape 390"/>
          <p:cNvCxnSpPr/>
          <p:nvPr/>
        </p:nvCxnSpPr>
        <p:spPr>
          <a:xfrm flipH="1" rot="10800000">
            <a:off x="2180175" y="3323125"/>
            <a:ext cx="3520800" cy="31200"/>
          </a:xfrm>
          <a:prstGeom prst="straightConnector1">
            <a:avLst/>
          </a:prstGeom>
          <a:noFill/>
          <a:ln cap="flat" cmpd="sng" w="9525">
            <a:solidFill>
              <a:srgbClr val="9900FF"/>
            </a:solidFill>
            <a:prstDash val="solid"/>
            <a:round/>
            <a:headEnd len="med" w="med" type="none"/>
            <a:tailEnd len="med" w="med" type="triangle"/>
          </a:ln>
        </p:spPr>
      </p:cxnSp>
      <p:cxnSp>
        <p:nvCxnSpPr>
          <p:cNvPr id="391" name="Shape 391"/>
          <p:cNvCxnSpPr/>
          <p:nvPr/>
        </p:nvCxnSpPr>
        <p:spPr>
          <a:xfrm flipH="1" rot="10800000">
            <a:off x="2180175" y="3654675"/>
            <a:ext cx="3492600" cy="45300"/>
          </a:xfrm>
          <a:prstGeom prst="straightConnector1">
            <a:avLst/>
          </a:prstGeom>
          <a:noFill/>
          <a:ln cap="flat" cmpd="sng" w="9525">
            <a:solidFill>
              <a:srgbClr val="9900FF"/>
            </a:solidFill>
            <a:prstDash val="solid"/>
            <a:round/>
            <a:headEnd len="med" w="med" type="none"/>
            <a:tailEnd len="med" w="med" type="triangle"/>
          </a:ln>
        </p:spPr>
      </p:cxnSp>
      <p:sp>
        <p:nvSpPr>
          <p:cNvPr id="392" name="Shape 392"/>
          <p:cNvSpPr/>
          <p:nvPr/>
        </p:nvSpPr>
        <p:spPr>
          <a:xfrm>
            <a:off x="5207000" y="119950"/>
            <a:ext cx="3683100" cy="2384700"/>
          </a:xfrm>
          <a:prstGeom prst="horizont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
                <a:solidFill>
                  <a:srgbClr val="FF0000"/>
                </a:solidFill>
              </a:rPr>
              <a:t>The magnitude here is the prefix: kilo for example.</a:t>
            </a:r>
            <a:endParaRPr>
              <a:solidFill>
                <a:srgbClr val="FF0000"/>
              </a:solidFill>
            </a:endParaRPr>
          </a:p>
          <a:p>
            <a:pPr indent="0" lvl="0" marL="0">
              <a:spcBef>
                <a:spcPts val="0"/>
              </a:spcBef>
              <a:spcAft>
                <a:spcPts val="0"/>
              </a:spcAft>
              <a:buNone/>
            </a:pPr>
            <a:r>
              <a:rPr lang="en">
                <a:solidFill>
                  <a:srgbClr val="FF0000"/>
                </a:solidFill>
              </a:rPr>
              <a:t>In computers you probably used Giga-, Mega- and Tera- prefixes. These are the magnitudes of the unit.</a:t>
            </a:r>
            <a:endParaRPr>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pic>
        <p:nvPicPr>
          <p:cNvPr id="397" name="Shape 397"/>
          <p:cNvPicPr preferRelativeResize="0"/>
          <p:nvPr/>
        </p:nvPicPr>
        <p:blipFill>
          <a:blip r:embed="rId3">
            <a:alphaModFix/>
          </a:blip>
          <a:stretch>
            <a:fillRect/>
          </a:stretch>
        </p:blipFill>
        <p:spPr>
          <a:xfrm>
            <a:off x="0" y="0"/>
            <a:ext cx="4215800" cy="2022635"/>
          </a:xfrm>
          <a:prstGeom prst="rect">
            <a:avLst/>
          </a:prstGeom>
          <a:noFill/>
          <a:ln>
            <a:noFill/>
          </a:ln>
        </p:spPr>
      </p:pic>
      <p:pic>
        <p:nvPicPr>
          <p:cNvPr id="398" name="Shape 398"/>
          <p:cNvPicPr preferRelativeResize="0"/>
          <p:nvPr/>
        </p:nvPicPr>
        <p:blipFill>
          <a:blip r:embed="rId4">
            <a:alphaModFix/>
          </a:blip>
          <a:stretch>
            <a:fillRect/>
          </a:stretch>
        </p:blipFill>
        <p:spPr>
          <a:xfrm>
            <a:off x="-54325" y="2370125"/>
            <a:ext cx="3930651" cy="1157575"/>
          </a:xfrm>
          <a:prstGeom prst="rect">
            <a:avLst/>
          </a:prstGeom>
          <a:noFill/>
          <a:ln>
            <a:noFill/>
          </a:ln>
        </p:spPr>
      </p:pic>
      <p:sp>
        <p:nvSpPr>
          <p:cNvPr id="399" name="Shape 399"/>
          <p:cNvSpPr txBox="1"/>
          <p:nvPr/>
        </p:nvSpPr>
        <p:spPr>
          <a:xfrm>
            <a:off x="5901975" y="194275"/>
            <a:ext cx="697200" cy="504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t>no.</a:t>
            </a:r>
            <a:endParaRPr sz="2400"/>
          </a:p>
        </p:txBody>
      </p:sp>
      <p:sp>
        <p:nvSpPr>
          <p:cNvPr id="400" name="Shape 400"/>
          <p:cNvSpPr txBox="1"/>
          <p:nvPr/>
        </p:nvSpPr>
        <p:spPr>
          <a:xfrm>
            <a:off x="4173475" y="-63500"/>
            <a:ext cx="3490800" cy="540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Are these elements in a </a:t>
            </a:r>
            <a:r>
              <a:rPr b="1" lang="en"/>
              <a:t>consistent </a:t>
            </a:r>
            <a:r>
              <a:rPr lang="en"/>
              <a:t> framework of units?</a:t>
            </a:r>
            <a:endParaRPr/>
          </a:p>
        </p:txBody>
      </p:sp>
      <p:sp>
        <p:nvSpPr>
          <p:cNvPr id="401" name="Shape 401"/>
          <p:cNvSpPr txBox="1"/>
          <p:nvPr/>
        </p:nvSpPr>
        <p:spPr>
          <a:xfrm>
            <a:off x="2688175" y="282200"/>
            <a:ext cx="1269900" cy="240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(energy)</a:t>
            </a:r>
            <a:endParaRPr/>
          </a:p>
        </p:txBody>
      </p:sp>
      <p:cxnSp>
        <p:nvCxnSpPr>
          <p:cNvPr id="402" name="Shape 402"/>
          <p:cNvCxnSpPr/>
          <p:nvPr/>
        </p:nvCxnSpPr>
        <p:spPr>
          <a:xfrm flipH="1" rot="10800000">
            <a:off x="4875400" y="2024925"/>
            <a:ext cx="3443100" cy="2081400"/>
          </a:xfrm>
          <a:prstGeom prst="straightConnector1">
            <a:avLst/>
          </a:prstGeom>
          <a:noFill/>
          <a:ln cap="flat" cmpd="sng" w="9525">
            <a:solidFill>
              <a:schemeClr val="dk2"/>
            </a:solidFill>
            <a:prstDash val="solid"/>
            <a:round/>
            <a:headEnd len="med" w="med" type="none"/>
            <a:tailEnd len="med" w="med" type="triangle"/>
          </a:ln>
        </p:spPr>
      </p:cxnSp>
      <p:cxnSp>
        <p:nvCxnSpPr>
          <p:cNvPr id="403" name="Shape 403"/>
          <p:cNvCxnSpPr/>
          <p:nvPr/>
        </p:nvCxnSpPr>
        <p:spPr>
          <a:xfrm flipH="1" rot="10800000">
            <a:off x="4967100" y="2518950"/>
            <a:ext cx="3527700" cy="1665000"/>
          </a:xfrm>
          <a:prstGeom prst="straightConnector1">
            <a:avLst/>
          </a:prstGeom>
          <a:noFill/>
          <a:ln cap="flat" cmpd="sng" w="9525">
            <a:solidFill>
              <a:schemeClr val="dk2"/>
            </a:solidFill>
            <a:prstDash val="solid"/>
            <a:round/>
            <a:headEnd len="med" w="med" type="none"/>
            <a:tailEnd len="med" w="med" type="triangle"/>
          </a:ln>
        </p:spPr>
      </p:cxnSp>
      <p:sp>
        <p:nvSpPr>
          <p:cNvPr id="404" name="Shape 404"/>
          <p:cNvSpPr txBox="1"/>
          <p:nvPr/>
        </p:nvSpPr>
        <p:spPr>
          <a:xfrm>
            <a:off x="1008950" y="3722800"/>
            <a:ext cx="4087800" cy="540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A64D79"/>
                </a:solidFill>
              </a:rPr>
              <a:t>When you convert, try to imagine if you should have more pieces or less pieces in the results.</a:t>
            </a:r>
            <a:endParaRPr>
              <a:solidFill>
                <a:srgbClr val="A64D79"/>
              </a:solidFill>
            </a:endParaRPr>
          </a:p>
        </p:txBody>
      </p:sp>
      <p:sp>
        <p:nvSpPr>
          <p:cNvPr id="405" name="Shape 405"/>
          <p:cNvSpPr txBox="1"/>
          <p:nvPr/>
        </p:nvSpPr>
        <p:spPr>
          <a:xfrm>
            <a:off x="0" y="4262800"/>
            <a:ext cx="9101700" cy="880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t>For ex. if you had </a:t>
            </a:r>
            <a:r>
              <a:rPr lang="en" sz="1200">
                <a:solidFill>
                  <a:srgbClr val="FF0000"/>
                </a:solidFill>
              </a:rPr>
              <a:t>kJ</a:t>
            </a:r>
            <a:r>
              <a:rPr lang="en" sz="1200"/>
              <a:t>, remember that kilo- is a way to shorten the units and write less. Then when you convert to </a:t>
            </a:r>
            <a:r>
              <a:rPr lang="en" sz="1200">
                <a:solidFill>
                  <a:srgbClr val="FF0000"/>
                </a:solidFill>
              </a:rPr>
              <a:t>J</a:t>
            </a:r>
            <a:r>
              <a:rPr lang="en" sz="1200"/>
              <a:t> (instead of </a:t>
            </a:r>
            <a:r>
              <a:rPr lang="en" sz="1200">
                <a:solidFill>
                  <a:srgbClr val="FF0000"/>
                </a:solidFill>
              </a:rPr>
              <a:t>kJ</a:t>
            </a:r>
            <a:r>
              <a:rPr lang="en" sz="1200"/>
              <a:t>), you should have more,or rather larger numbers. You are going from a more compact form to a looser form.</a:t>
            </a:r>
            <a:endParaRPr sz="1200"/>
          </a:p>
          <a:p>
            <a:pPr indent="0" lvl="0" marL="0">
              <a:spcBef>
                <a:spcPts val="0"/>
              </a:spcBef>
              <a:spcAft>
                <a:spcPts val="0"/>
              </a:spcAft>
              <a:buNone/>
            </a:pPr>
            <a:r>
              <a:rPr lang="en" sz="1200"/>
              <a:t>The opposite is true about converting from </a:t>
            </a:r>
            <a:r>
              <a:rPr lang="en" sz="1200">
                <a:solidFill>
                  <a:srgbClr val="0000FF"/>
                </a:solidFill>
              </a:rPr>
              <a:t>g</a:t>
            </a:r>
            <a:r>
              <a:rPr lang="en" sz="1200"/>
              <a:t> to </a:t>
            </a:r>
            <a:r>
              <a:rPr lang="en" sz="1200">
                <a:solidFill>
                  <a:srgbClr val="0000FF"/>
                </a:solidFill>
              </a:rPr>
              <a:t>kg</a:t>
            </a:r>
            <a:r>
              <a:rPr lang="en" sz="1200"/>
              <a:t>, your numbers should become smaller as the prefix </a:t>
            </a:r>
            <a:r>
              <a:rPr lang="en" sz="1200">
                <a:solidFill>
                  <a:srgbClr val="0000FF"/>
                </a:solidFill>
              </a:rPr>
              <a:t>k-</a:t>
            </a:r>
            <a:r>
              <a:rPr lang="en" sz="1200"/>
              <a:t> is helping you contract, or shorten your numbers. It should seem like there are fewer pieces after the unit prefix kilo- is applied to account for the contraction.</a:t>
            </a:r>
            <a:endParaRPr sz="1200"/>
          </a:p>
        </p:txBody>
      </p:sp>
      <p:graphicFrame>
        <p:nvGraphicFramePr>
          <p:cNvPr id="406" name="Shape 406"/>
          <p:cNvGraphicFramePr/>
          <p:nvPr/>
        </p:nvGraphicFramePr>
        <p:xfrm>
          <a:off x="4173475" y="791613"/>
          <a:ext cx="3000000" cy="3000000"/>
        </p:xfrm>
        <a:graphic>
          <a:graphicData uri="http://schemas.openxmlformats.org/drawingml/2006/table">
            <a:tbl>
              <a:tblPr>
                <a:noFill/>
                <a:tableStyleId>{C9C8A1F6-5EEC-4C2A-9839-B1BBF26EA1B1}</a:tableStyleId>
              </a:tblPr>
              <a:tblGrid>
                <a:gridCol w="1199450"/>
                <a:gridCol w="1199450"/>
              </a:tblGrid>
              <a:tr h="786750">
                <a:tc>
                  <a:txBody>
                    <a:bodyPr>
                      <a:noAutofit/>
                    </a:bodyPr>
                    <a:lstStyle/>
                    <a:p>
                      <a:pPr indent="0" lvl="0" marL="0" rtl="0">
                        <a:spcBef>
                          <a:spcPts val="0"/>
                        </a:spcBef>
                        <a:spcAft>
                          <a:spcPts val="0"/>
                        </a:spcAft>
                        <a:buNone/>
                      </a:pPr>
                      <a:r>
                        <a:rPr lang="en"/>
                        <a:t>element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noAutofit/>
                    </a:bodyPr>
                    <a:lstStyle/>
                    <a:p>
                      <a:pPr indent="0" lvl="0" marL="0" rtl="0">
                        <a:spcBef>
                          <a:spcPts val="0"/>
                        </a:spcBef>
                        <a:spcAft>
                          <a:spcPts val="0"/>
                        </a:spcAft>
                        <a:buNone/>
                      </a:pPr>
                      <a:r>
                        <a:rPr lang="en"/>
                        <a:t>units as given initially</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r>
              <a:tr h="512850">
                <a:tc>
                  <a:txBody>
                    <a:bodyPr>
                      <a:noAutofit/>
                    </a:bodyPr>
                    <a:lstStyle/>
                    <a:p>
                      <a:pPr indent="0" lvl="0" marL="0" rtl="0">
                        <a:spcBef>
                          <a:spcPts val="0"/>
                        </a:spcBef>
                        <a:spcAft>
                          <a:spcPts val="0"/>
                        </a:spcAft>
                        <a:buNone/>
                      </a:pPr>
                      <a:r>
                        <a:rPr lang="en"/>
                        <a:t>Energy</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a:t>kJ</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12850">
                <a:tc>
                  <a:txBody>
                    <a:bodyPr>
                      <a:noAutofit/>
                    </a:bodyPr>
                    <a:lstStyle/>
                    <a:p>
                      <a:pPr indent="0" lvl="0" marL="0" rtl="0">
                        <a:spcBef>
                          <a:spcPts val="0"/>
                        </a:spcBef>
                        <a:spcAft>
                          <a:spcPts val="0"/>
                        </a:spcAft>
                        <a:buNone/>
                      </a:pPr>
                      <a:r>
                        <a:rPr lang="en"/>
                        <a:t>mass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a:t>g</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12850">
                <a:tc>
                  <a:txBody>
                    <a:bodyPr>
                      <a:noAutofit/>
                    </a:bodyPr>
                    <a:lstStyle/>
                    <a:p>
                      <a:pPr indent="0" lvl="0" marL="0" rtl="0">
                        <a:spcBef>
                          <a:spcPts val="0"/>
                        </a:spcBef>
                        <a:spcAft>
                          <a:spcPts val="0"/>
                        </a:spcAft>
                        <a:buNone/>
                      </a:pPr>
                      <a:r>
                        <a:rPr lang="en"/>
                        <a:t>time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a:t>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12850">
                <a:tc>
                  <a:txBody>
                    <a:bodyPr>
                      <a:noAutofit/>
                    </a:bodyPr>
                    <a:lstStyle/>
                    <a:p>
                      <a:pPr indent="0" lvl="0" marL="0" rtl="0">
                        <a:spcBef>
                          <a:spcPts val="0"/>
                        </a:spcBef>
                        <a:spcAft>
                          <a:spcPts val="0"/>
                        </a:spcAft>
                        <a:buNone/>
                      </a:pPr>
                      <a:r>
                        <a:rPr lang="en"/>
                        <a:t>wavelength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a:t>nm</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407" name="Shape 407"/>
          <p:cNvGraphicFramePr/>
          <p:nvPr/>
        </p:nvGraphicFramePr>
        <p:xfrm>
          <a:off x="6585775" y="788863"/>
          <a:ext cx="3000000" cy="3000000"/>
        </p:xfrm>
        <a:graphic>
          <a:graphicData uri="http://schemas.openxmlformats.org/drawingml/2006/table">
            <a:tbl>
              <a:tblPr>
                <a:noFill/>
                <a:tableStyleId>{C9C8A1F6-5EEC-4C2A-9839-B1BBF26EA1B1}</a:tableStyleId>
              </a:tblPr>
              <a:tblGrid>
                <a:gridCol w="1231200"/>
              </a:tblGrid>
              <a:tr h="586925">
                <a:tc>
                  <a:txBody>
                    <a:bodyPr>
                      <a:noAutofit/>
                    </a:bodyPr>
                    <a:lstStyle/>
                    <a:p>
                      <a:pPr indent="0" lvl="0" marL="0" rtl="0">
                        <a:spcBef>
                          <a:spcPts val="0"/>
                        </a:spcBef>
                        <a:spcAft>
                          <a:spcPts val="0"/>
                        </a:spcAft>
                        <a:buNone/>
                      </a:pPr>
                      <a:r>
                        <a:rPr lang="en"/>
                        <a:t>To solve </a:t>
                      </a:r>
                      <a:r>
                        <a:rPr lang="en"/>
                        <a:t>convert </a:t>
                      </a:r>
                      <a:br>
                        <a:rPr lang="en"/>
                      </a:br>
                      <a:r>
                        <a:rPr lang="en"/>
                        <a:t>to</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r>
              <a:tr h="499450">
                <a:tc>
                  <a:txBody>
                    <a:bodyPr>
                      <a:noAutofit/>
                    </a:bodyPr>
                    <a:lstStyle/>
                    <a:p>
                      <a:pPr indent="0" lvl="0" marL="0" rtl="0">
                        <a:spcBef>
                          <a:spcPts val="0"/>
                        </a:spcBef>
                        <a:spcAft>
                          <a:spcPts val="0"/>
                        </a:spcAft>
                        <a:buNone/>
                      </a:pPr>
                      <a:r>
                        <a:rPr lang="en"/>
                        <a:t>J</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99450">
                <a:tc>
                  <a:txBody>
                    <a:bodyPr>
                      <a:noAutofit/>
                    </a:bodyPr>
                    <a:lstStyle/>
                    <a:p>
                      <a:pPr indent="0" lvl="0" marL="0" rtl="0">
                        <a:spcBef>
                          <a:spcPts val="0"/>
                        </a:spcBef>
                        <a:spcAft>
                          <a:spcPts val="0"/>
                        </a:spcAft>
                        <a:buNone/>
                      </a:pPr>
                      <a:r>
                        <a:rPr lang="en"/>
                        <a:t>kg</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99450">
                <a:tc>
                  <a:txBody>
                    <a:bodyPr>
                      <a:noAutofit/>
                    </a:bodyPr>
                    <a:lstStyle/>
                    <a:p>
                      <a:pPr indent="0" lvl="0" marL="0" rtl="0">
                        <a:spcBef>
                          <a:spcPts val="0"/>
                        </a:spcBef>
                        <a:spcAft>
                          <a:spcPts val="0"/>
                        </a:spcAft>
                        <a:buNone/>
                      </a:pPr>
                      <a:r>
                        <a:rPr lang="en"/>
                        <a:t>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33825">
                <a:tc>
                  <a:txBody>
                    <a:bodyPr>
                      <a:noAutofit/>
                    </a:bodyPr>
                    <a:lstStyle/>
                    <a:p>
                      <a:pPr indent="0" lvl="0" marL="0" rtl="0">
                        <a:spcBef>
                          <a:spcPts val="0"/>
                        </a:spcBef>
                        <a:spcAft>
                          <a:spcPts val="0"/>
                        </a:spcAft>
                        <a:buNone/>
                      </a:pPr>
                      <a:r>
                        <a:rPr lang="en"/>
                        <a:t>m</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408" name="Shape 408"/>
          <p:cNvGraphicFramePr/>
          <p:nvPr/>
        </p:nvGraphicFramePr>
        <p:xfrm>
          <a:off x="7830375" y="1003375"/>
          <a:ext cx="3000000" cy="3000000"/>
        </p:xfrm>
        <a:graphic>
          <a:graphicData uri="http://schemas.openxmlformats.org/drawingml/2006/table">
            <a:tbl>
              <a:tblPr>
                <a:noFill/>
                <a:tableStyleId>{C9C8A1F6-5EEC-4C2A-9839-B1BBF26EA1B1}</a:tableStyleId>
              </a:tblPr>
              <a:tblGrid>
                <a:gridCol w="1294700"/>
              </a:tblGrid>
              <a:tr h="496125">
                <a:tc>
                  <a:txBody>
                    <a:bodyPr>
                      <a:noAutofit/>
                    </a:bodyPr>
                    <a:lstStyle/>
                    <a:p>
                      <a:pPr indent="0" lvl="0" marL="0" rtl="0">
                        <a:spcBef>
                          <a:spcPts val="0"/>
                        </a:spcBef>
                        <a:spcAft>
                          <a:spcPts val="0"/>
                        </a:spcAft>
                        <a:buNone/>
                      </a:pPr>
                      <a:r>
                        <a:rPr lang="en"/>
                        <a:t>conversion</a:t>
                      </a:r>
                      <a:br>
                        <a:rPr lang="en"/>
                      </a:br>
                      <a:r>
                        <a:rPr lang="en"/>
                        <a:t>factor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r>
              <a:tr h="449025">
                <a:tc>
                  <a:txBody>
                    <a:bodyPr>
                      <a:noAutofit/>
                    </a:bodyPr>
                    <a:lstStyle/>
                    <a:p>
                      <a:pPr indent="0" lvl="0" marL="0" rtl="0">
                        <a:spcBef>
                          <a:spcPts val="0"/>
                        </a:spcBef>
                        <a:spcAft>
                          <a:spcPts val="0"/>
                        </a:spcAft>
                        <a:buNone/>
                      </a:pPr>
                      <a:r>
                        <a:rPr lang="en"/>
                        <a:t>x 10</a:t>
                      </a:r>
                      <a:r>
                        <a:rPr lang="en" sz="2400">
                          <a:latin typeface="Calibri"/>
                          <a:ea typeface="Calibri"/>
                          <a:cs typeface="Calibri"/>
                          <a:sym typeface="Calibri"/>
                        </a:rPr>
                        <a:t>³</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49025">
                <a:tc>
                  <a:txBody>
                    <a:bodyPr>
                      <a:noAutofit/>
                    </a:bodyPr>
                    <a:lstStyle/>
                    <a:p>
                      <a:pPr indent="0" lvl="0" marL="0" rtl="0">
                        <a:spcBef>
                          <a:spcPts val="0"/>
                        </a:spcBef>
                        <a:spcAft>
                          <a:spcPts val="0"/>
                        </a:spcAft>
                        <a:buNone/>
                      </a:pPr>
                      <a:r>
                        <a:rPr lang="en">
                          <a:solidFill>
                            <a:schemeClr val="dk1"/>
                          </a:solidFill>
                        </a:rPr>
                        <a:t>x 10</a:t>
                      </a:r>
                      <a:r>
                        <a:rPr lang="en" sz="2400">
                          <a:solidFill>
                            <a:schemeClr val="dk1"/>
                          </a:solidFill>
                          <a:latin typeface="Calibri"/>
                          <a:ea typeface="Calibri"/>
                          <a:cs typeface="Calibri"/>
                          <a:sym typeface="Calibri"/>
                        </a:rPr>
                        <a:t>ˉ³</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3425">
                <a:tc>
                  <a:txBody>
                    <a:bodyPr>
                      <a:noAutofit/>
                    </a:bodyPr>
                    <a:lstStyle/>
                    <a:p>
                      <a:pPr indent="0" lvl="0" marL="0" rtl="0">
                        <a:spcBef>
                          <a:spcPts val="0"/>
                        </a:spcBef>
                        <a:spcAft>
                          <a:spcPts val="0"/>
                        </a:spcAft>
                        <a:buNone/>
                      </a:pPr>
                      <a:r>
                        <a:rPr lang="en"/>
                        <a:t>X 60</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49025">
                <a:tc>
                  <a:txBody>
                    <a:bodyPr>
                      <a:noAutofit/>
                    </a:bodyPr>
                    <a:lstStyle/>
                    <a:p>
                      <a:pPr indent="0" lvl="0" marL="0" rtl="0">
                        <a:spcBef>
                          <a:spcPts val="0"/>
                        </a:spcBef>
                        <a:spcAft>
                          <a:spcPts val="0"/>
                        </a:spcAft>
                        <a:buNone/>
                      </a:pPr>
                      <a:r>
                        <a:rPr lang="en"/>
                        <a:t>x </a:t>
                      </a:r>
                      <a:r>
                        <a:rPr lang="en">
                          <a:solidFill>
                            <a:schemeClr val="dk1"/>
                          </a:solidFill>
                        </a:rPr>
                        <a:t>10</a:t>
                      </a:r>
                      <a:r>
                        <a:rPr lang="en" sz="2400">
                          <a:solidFill>
                            <a:schemeClr val="dk1"/>
                          </a:solidFill>
                          <a:latin typeface="Calibri"/>
                          <a:ea typeface="Calibri"/>
                          <a:cs typeface="Calibri"/>
                          <a:sym typeface="Calibri"/>
                        </a:rPr>
                        <a:t>ˉ⁹</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409" name="Shape 409"/>
          <p:cNvSpPr txBox="1"/>
          <p:nvPr/>
        </p:nvSpPr>
        <p:spPr>
          <a:xfrm>
            <a:off x="8494900" y="1721550"/>
            <a:ext cx="536100" cy="331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000">
                <a:solidFill>
                  <a:srgbClr val="FF0000"/>
                </a:solidFill>
              </a:rPr>
              <a:t>more</a:t>
            </a:r>
            <a:endParaRPr b="1" sz="1000">
              <a:solidFill>
                <a:srgbClr val="FF0000"/>
              </a:solidFill>
            </a:endParaRPr>
          </a:p>
        </p:txBody>
      </p:sp>
      <p:sp>
        <p:nvSpPr>
          <p:cNvPr id="410" name="Shape 410"/>
          <p:cNvSpPr txBox="1"/>
          <p:nvPr/>
        </p:nvSpPr>
        <p:spPr>
          <a:xfrm>
            <a:off x="8565600" y="2276100"/>
            <a:ext cx="536100" cy="331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solidFill>
                  <a:srgbClr val="FF0000"/>
                </a:solidFill>
              </a:rPr>
              <a:t>less</a:t>
            </a:r>
            <a:endParaRPr b="1" sz="10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0" st="0"/>
                                            </p:txEl>
                                          </p:spTgt>
                                        </p:tgtEl>
                                        <p:attrNameLst>
                                          <p:attrName>style.visibility</p:attrName>
                                        </p:attrNameLst>
                                      </p:cBhvr>
                                      <p:to>
                                        <p:strVal val="visible"/>
                                      </p:to>
                                    </p:set>
                                    <p:animEffect filter="fade" transition="in">
                                      <p:cBhvr>
                                        <p:cTn dur="1"/>
                                        <p:tgtEl>
                                          <p:spTgt spid="4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1" st="1"/>
                                            </p:txEl>
                                          </p:spTgt>
                                        </p:tgtEl>
                                        <p:attrNameLst>
                                          <p:attrName>style.visibility</p:attrName>
                                        </p:attrNameLst>
                                      </p:cBhvr>
                                      <p:to>
                                        <p:strVal val="visible"/>
                                      </p:to>
                                    </p:set>
                                    <p:animEffect filter="fade" transition="in">
                                      <p:cBhvr>
                                        <p:cTn dur="1"/>
                                        <p:tgtEl>
                                          <p:spTgt spid="40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Shape 415"/>
          <p:cNvSpPr txBox="1"/>
          <p:nvPr/>
        </p:nvSpPr>
        <p:spPr>
          <a:xfrm>
            <a:off x="112900" y="42325"/>
            <a:ext cx="4684800" cy="522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u="sng"/>
              <a:t>Exercises</a:t>
            </a:r>
            <a:r>
              <a:rPr b="1" lang="en" u="sng"/>
              <a:t>:</a:t>
            </a:r>
            <a:endParaRPr b="1" u="sng"/>
          </a:p>
        </p:txBody>
      </p:sp>
      <p:sp>
        <p:nvSpPr>
          <p:cNvPr id="416" name="Shape 416"/>
          <p:cNvSpPr txBox="1"/>
          <p:nvPr/>
        </p:nvSpPr>
        <p:spPr>
          <a:xfrm>
            <a:off x="204600" y="705550"/>
            <a:ext cx="6145500" cy="20745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SzPts val="1400"/>
              <a:buAutoNum type="arabicPeriod"/>
            </a:pPr>
            <a:r>
              <a:rPr lang="en"/>
              <a:t>Convert 6.589 cm into mm</a:t>
            </a:r>
            <a:endParaRPr/>
          </a:p>
          <a:p>
            <a:pPr indent="-317500" lvl="0" marL="457200" rtl="0">
              <a:spcBef>
                <a:spcPts val="0"/>
              </a:spcBef>
              <a:spcAft>
                <a:spcPts val="0"/>
              </a:spcAft>
              <a:buSzPts val="1400"/>
              <a:buAutoNum type="arabicPeriod"/>
            </a:pPr>
            <a:r>
              <a:rPr lang="en"/>
              <a:t>Convert 345,789,009,876,789,087 m into Gm.</a:t>
            </a:r>
            <a:endParaRPr/>
          </a:p>
          <a:p>
            <a:pPr indent="-317500" lvl="0" marL="457200" rtl="0">
              <a:spcBef>
                <a:spcPts val="0"/>
              </a:spcBef>
              <a:spcAft>
                <a:spcPts val="0"/>
              </a:spcAft>
              <a:buClr>
                <a:schemeClr val="dk1"/>
              </a:buClr>
              <a:buSzPts val="1400"/>
              <a:buAutoNum type="arabicPeriod"/>
            </a:pPr>
            <a:r>
              <a:rPr lang="en">
                <a:solidFill>
                  <a:schemeClr val="dk1"/>
                </a:solidFill>
              </a:rPr>
              <a:t>Convert 1,000,000,000,000 L into </a:t>
            </a:r>
            <a:r>
              <a:rPr lang="en" sz="1800">
                <a:highlight>
                  <a:srgbClr val="F8F9FA"/>
                </a:highlight>
              </a:rPr>
              <a:t>μL</a:t>
            </a:r>
            <a:r>
              <a:rPr lang="en">
                <a:solidFill>
                  <a:schemeClr val="dk1"/>
                </a:solidFill>
              </a:rPr>
              <a:t>.</a:t>
            </a:r>
            <a:endParaRPr>
              <a:solidFill>
                <a:schemeClr val="dk1"/>
              </a:solidFill>
            </a:endParaRPr>
          </a:p>
          <a:p>
            <a:pPr indent="-317500" lvl="0" marL="457200" rtl="0">
              <a:spcBef>
                <a:spcPts val="0"/>
              </a:spcBef>
              <a:spcAft>
                <a:spcPts val="0"/>
              </a:spcAft>
              <a:buClr>
                <a:schemeClr val="dk1"/>
              </a:buClr>
              <a:buSzPts val="1400"/>
              <a:buAutoNum type="arabicPeriod"/>
            </a:pPr>
            <a:r>
              <a:rPr lang="en">
                <a:solidFill>
                  <a:schemeClr val="dk1"/>
                </a:solidFill>
              </a:rPr>
              <a:t>Convert 60 mph into m/s</a:t>
            </a:r>
            <a:endParaRPr>
              <a:solidFill>
                <a:schemeClr val="dk1"/>
              </a:solidFill>
            </a:endParaRPr>
          </a:p>
          <a:p>
            <a:pPr indent="0" lvl="0" marL="0">
              <a:spcBef>
                <a:spcPts val="0"/>
              </a:spcBef>
              <a:spcAft>
                <a:spcPts val="0"/>
              </a:spcAft>
              <a:buNone/>
            </a:pPr>
            <a:r>
              <a:t/>
            </a:r>
            <a:endParaRPr/>
          </a:p>
        </p:txBody>
      </p:sp>
      <p:sp>
        <p:nvSpPr>
          <p:cNvPr id="417" name="Shape 417"/>
          <p:cNvSpPr txBox="1"/>
          <p:nvPr/>
        </p:nvSpPr>
        <p:spPr>
          <a:xfrm>
            <a:off x="869850" y="1996900"/>
            <a:ext cx="5612400" cy="854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(Try on your own first, answers are on the next page)</a:t>
            </a:r>
            <a:endParaRPr sz="1000"/>
          </a:p>
        </p:txBody>
      </p:sp>
      <p:pic>
        <p:nvPicPr>
          <p:cNvPr id="418" name="Shape 418"/>
          <p:cNvPicPr preferRelativeResize="0"/>
          <p:nvPr/>
        </p:nvPicPr>
        <p:blipFill>
          <a:blip r:embed="rId3">
            <a:alphaModFix/>
          </a:blip>
          <a:stretch>
            <a:fillRect/>
          </a:stretch>
        </p:blipFill>
        <p:spPr>
          <a:xfrm>
            <a:off x="4896050" y="504275"/>
            <a:ext cx="4057650" cy="1885950"/>
          </a:xfrm>
          <a:prstGeom prst="rect">
            <a:avLst/>
          </a:prstGeom>
          <a:noFill/>
          <a:ln>
            <a:noFill/>
          </a:ln>
        </p:spPr>
      </p:pic>
      <p:sp>
        <p:nvSpPr>
          <p:cNvPr id="419" name="Shape 419"/>
          <p:cNvSpPr txBox="1"/>
          <p:nvPr/>
        </p:nvSpPr>
        <p:spPr>
          <a:xfrm>
            <a:off x="3471875" y="42325"/>
            <a:ext cx="3978600" cy="378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0000FF"/>
                </a:solidFill>
              </a:rPr>
              <a:t>Reminder scale. All conversions are in relation to the no prefix value in the middle rather than in relation to each other</a:t>
            </a:r>
            <a:endParaRPr sz="1000">
              <a:solidFill>
                <a:srgbClr val="0000FF"/>
              </a:solidFill>
            </a:endParaRPr>
          </a:p>
        </p:txBody>
      </p:sp>
      <p:cxnSp>
        <p:nvCxnSpPr>
          <p:cNvPr id="420" name="Shape 420"/>
          <p:cNvCxnSpPr/>
          <p:nvPr/>
        </p:nvCxnSpPr>
        <p:spPr>
          <a:xfrm>
            <a:off x="4477875" y="431150"/>
            <a:ext cx="2277000" cy="537000"/>
          </a:xfrm>
          <a:prstGeom prst="straightConnector1">
            <a:avLst/>
          </a:prstGeom>
          <a:noFill/>
          <a:ln cap="flat" cmpd="sng" w="9525">
            <a:solidFill>
              <a:srgbClr val="0000FF"/>
            </a:solidFill>
            <a:prstDash val="solid"/>
            <a:round/>
            <a:headEnd len="med" w="med" type="none"/>
            <a:tailEnd len="med" w="med" type="triangle"/>
          </a:ln>
        </p:spPr>
      </p:cxnSp>
      <p:sp>
        <p:nvSpPr>
          <p:cNvPr id="421" name="Shape 421"/>
          <p:cNvSpPr txBox="1"/>
          <p:nvPr/>
        </p:nvSpPr>
        <p:spPr>
          <a:xfrm>
            <a:off x="4797700" y="2473875"/>
            <a:ext cx="1981800" cy="612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0000"/>
                </a:solidFill>
              </a:rPr>
              <a:t>Conversion rates listed on the right are from each unit to the center (none), not the other way around! For example:</a:t>
            </a:r>
            <a:endParaRPr sz="1000">
              <a:solidFill>
                <a:srgbClr val="FF0000"/>
              </a:solidFill>
            </a:endParaRPr>
          </a:p>
        </p:txBody>
      </p:sp>
      <p:sp>
        <p:nvSpPr>
          <p:cNvPr id="422" name="Shape 422"/>
          <p:cNvSpPr txBox="1"/>
          <p:nvPr/>
        </p:nvSpPr>
        <p:spPr>
          <a:xfrm>
            <a:off x="4896050" y="3248050"/>
            <a:ext cx="1388100" cy="1016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0000"/>
                </a:solidFill>
                <a:highlight>
                  <a:srgbClr val="F8F9FA"/>
                </a:highlight>
              </a:rPr>
              <a:t>1 μL = </a:t>
            </a:r>
            <a:r>
              <a:rPr lang="en">
                <a:solidFill>
                  <a:srgbClr val="FF0000"/>
                </a:solidFill>
              </a:rPr>
              <a:t>10</a:t>
            </a:r>
            <a:r>
              <a:rPr lang="en" sz="2400">
                <a:solidFill>
                  <a:srgbClr val="FF0000"/>
                </a:solidFill>
                <a:latin typeface="Calibri"/>
                <a:ea typeface="Calibri"/>
                <a:cs typeface="Calibri"/>
                <a:sym typeface="Calibri"/>
              </a:rPr>
              <a:t>ˉ⁶</a:t>
            </a:r>
            <a:r>
              <a:rPr lang="en">
                <a:solidFill>
                  <a:srgbClr val="FF0000"/>
                </a:solidFill>
                <a:latin typeface="Calibri"/>
                <a:ea typeface="Calibri"/>
                <a:cs typeface="Calibri"/>
                <a:sym typeface="Calibri"/>
              </a:rPr>
              <a:t>L</a:t>
            </a:r>
            <a:endParaRPr>
              <a:solidFill>
                <a:srgbClr val="FF0000"/>
              </a:solidFill>
              <a:latin typeface="Calibri"/>
              <a:ea typeface="Calibri"/>
              <a:cs typeface="Calibri"/>
              <a:sym typeface="Calibri"/>
            </a:endParaRPr>
          </a:p>
          <a:p>
            <a:pPr indent="0" lvl="0" marL="0" rtl="0">
              <a:spcBef>
                <a:spcPts val="0"/>
              </a:spcBef>
              <a:spcAft>
                <a:spcPts val="0"/>
              </a:spcAft>
              <a:buNone/>
            </a:pPr>
            <a:r>
              <a:rPr lang="en" sz="1000">
                <a:solidFill>
                  <a:srgbClr val="FF0000"/>
                </a:solidFill>
                <a:latin typeface="Calibri"/>
                <a:ea typeface="Calibri"/>
                <a:cs typeface="Calibri"/>
                <a:sym typeface="Calibri"/>
              </a:rPr>
              <a:t>And in reverse:</a:t>
            </a:r>
            <a:endParaRPr sz="1000">
              <a:solidFill>
                <a:srgbClr val="FF0000"/>
              </a:solidFill>
              <a:latin typeface="Calibri"/>
              <a:ea typeface="Calibri"/>
              <a:cs typeface="Calibri"/>
              <a:sym typeface="Calibri"/>
            </a:endParaRPr>
          </a:p>
          <a:p>
            <a:pPr indent="0" lvl="0" marL="0" rtl="0">
              <a:spcBef>
                <a:spcPts val="0"/>
              </a:spcBef>
              <a:spcAft>
                <a:spcPts val="0"/>
              </a:spcAft>
              <a:buNone/>
            </a:pPr>
            <a:r>
              <a:rPr lang="en">
                <a:solidFill>
                  <a:srgbClr val="FF0000"/>
                </a:solidFill>
                <a:latin typeface="Calibri"/>
                <a:ea typeface="Calibri"/>
                <a:cs typeface="Calibri"/>
                <a:sym typeface="Calibri"/>
              </a:rPr>
              <a:t>1 L = </a:t>
            </a:r>
            <a:r>
              <a:rPr lang="en">
                <a:solidFill>
                  <a:srgbClr val="FF0000"/>
                </a:solidFill>
              </a:rPr>
              <a:t>10</a:t>
            </a:r>
            <a:r>
              <a:rPr lang="en" sz="2400">
                <a:solidFill>
                  <a:srgbClr val="FF0000"/>
                </a:solidFill>
                <a:latin typeface="Calibri"/>
                <a:ea typeface="Calibri"/>
                <a:cs typeface="Calibri"/>
                <a:sym typeface="Calibri"/>
              </a:rPr>
              <a:t>⁶</a:t>
            </a:r>
            <a:r>
              <a:rPr lang="en">
                <a:solidFill>
                  <a:srgbClr val="FF0000"/>
                </a:solidFill>
                <a:latin typeface="Calibri"/>
                <a:ea typeface="Calibri"/>
                <a:cs typeface="Calibri"/>
                <a:sym typeface="Calibri"/>
              </a:rPr>
              <a:t>L</a:t>
            </a:r>
            <a:endParaRPr>
              <a:solidFill>
                <a:srgbClr val="FF0000"/>
              </a:solidFill>
              <a:latin typeface="Calibri"/>
              <a:ea typeface="Calibri"/>
              <a:cs typeface="Calibri"/>
              <a:sym typeface="Calibri"/>
            </a:endParaRPr>
          </a:p>
        </p:txBody>
      </p:sp>
      <p:sp>
        <p:nvSpPr>
          <p:cNvPr id="423" name="Shape 423"/>
          <p:cNvSpPr txBox="1"/>
          <p:nvPr/>
        </p:nvSpPr>
        <p:spPr>
          <a:xfrm>
            <a:off x="4606450" y="4229750"/>
            <a:ext cx="4145100" cy="219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0000"/>
                </a:solidFill>
              </a:rPr>
              <a:t>Make sure to notice when to use negative exponents.</a:t>
            </a:r>
            <a:endParaRPr sz="100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Shape 428"/>
          <p:cNvSpPr txBox="1"/>
          <p:nvPr/>
        </p:nvSpPr>
        <p:spPr>
          <a:xfrm>
            <a:off x="112900" y="42325"/>
            <a:ext cx="4684800" cy="52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u="sng"/>
              <a:t>Exercises, Solutions:</a:t>
            </a:r>
            <a:endParaRPr b="1" u="sng"/>
          </a:p>
        </p:txBody>
      </p:sp>
      <p:pic>
        <p:nvPicPr>
          <p:cNvPr id="429" name="Shape 429"/>
          <p:cNvPicPr preferRelativeResize="0"/>
          <p:nvPr/>
        </p:nvPicPr>
        <p:blipFill>
          <a:blip r:embed="rId3">
            <a:alphaModFix/>
          </a:blip>
          <a:stretch>
            <a:fillRect/>
          </a:stretch>
        </p:blipFill>
        <p:spPr>
          <a:xfrm>
            <a:off x="5483500" y="0"/>
            <a:ext cx="3698700" cy="1719114"/>
          </a:xfrm>
          <a:prstGeom prst="rect">
            <a:avLst/>
          </a:prstGeom>
          <a:noFill/>
          <a:ln>
            <a:noFill/>
          </a:ln>
        </p:spPr>
      </p:pic>
      <p:sp>
        <p:nvSpPr>
          <p:cNvPr id="430" name="Shape 430"/>
          <p:cNvSpPr txBox="1"/>
          <p:nvPr/>
        </p:nvSpPr>
        <p:spPr>
          <a:xfrm>
            <a:off x="166400" y="363075"/>
            <a:ext cx="4757700" cy="1104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9900FF"/>
                </a:solidFill>
              </a:rPr>
              <a:t>Ex 1. Convert 6.589 cm into mm</a:t>
            </a:r>
            <a:endParaRPr>
              <a:solidFill>
                <a:srgbClr val="9900FF"/>
              </a:solidFill>
            </a:endParaRPr>
          </a:p>
        </p:txBody>
      </p:sp>
      <p:sp>
        <p:nvSpPr>
          <p:cNvPr id="431" name="Shape 431"/>
          <p:cNvSpPr txBox="1"/>
          <p:nvPr/>
        </p:nvSpPr>
        <p:spPr>
          <a:xfrm>
            <a:off x="416025" y="794225"/>
            <a:ext cx="2685300" cy="612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c</a:t>
            </a:r>
            <a:r>
              <a:rPr lang="en"/>
              <a:t>m to mm get multiplied by 10.</a:t>
            </a:r>
            <a:endParaRPr/>
          </a:p>
          <a:p>
            <a:pPr indent="0" lvl="0" marL="0">
              <a:spcBef>
                <a:spcPts val="0"/>
              </a:spcBef>
              <a:spcAft>
                <a:spcPts val="0"/>
              </a:spcAft>
              <a:buNone/>
            </a:pPr>
            <a:r>
              <a:rPr lang="en"/>
              <a:t>Thus the answer is 65.89 mm</a:t>
            </a:r>
            <a:endParaRPr/>
          </a:p>
        </p:txBody>
      </p:sp>
      <p:sp>
        <p:nvSpPr>
          <p:cNvPr id="432" name="Shape 432"/>
          <p:cNvSpPr txBox="1"/>
          <p:nvPr/>
        </p:nvSpPr>
        <p:spPr>
          <a:xfrm>
            <a:off x="242050" y="1474975"/>
            <a:ext cx="3358500" cy="718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9900FF"/>
                </a:solidFill>
              </a:rPr>
              <a:t>Ex 2. Convert 345,789,009,876,789,087 m into Gm.</a:t>
            </a:r>
            <a:endParaRPr>
              <a:solidFill>
                <a:srgbClr val="9900FF"/>
              </a:solidFill>
            </a:endParaRPr>
          </a:p>
          <a:p>
            <a:pPr indent="0" lvl="0" marL="0">
              <a:spcBef>
                <a:spcPts val="0"/>
              </a:spcBef>
              <a:spcAft>
                <a:spcPts val="0"/>
              </a:spcAft>
              <a:buNone/>
            </a:pPr>
            <a:r>
              <a:t/>
            </a:r>
            <a:endParaRPr/>
          </a:p>
        </p:txBody>
      </p:sp>
      <p:sp>
        <p:nvSpPr>
          <p:cNvPr id="433" name="Shape 433"/>
          <p:cNvSpPr txBox="1"/>
          <p:nvPr/>
        </p:nvSpPr>
        <p:spPr>
          <a:xfrm>
            <a:off x="174100" y="2061100"/>
            <a:ext cx="3494400" cy="582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m</a:t>
            </a:r>
            <a:r>
              <a:rPr lang="en"/>
              <a:t> into Gm convert by dividing the meter by 10⁹.</a:t>
            </a:r>
            <a:endParaRPr/>
          </a:p>
          <a:p>
            <a:pPr indent="0" lvl="0" marL="0">
              <a:spcBef>
                <a:spcPts val="0"/>
              </a:spcBef>
              <a:spcAft>
                <a:spcPts val="0"/>
              </a:spcAft>
              <a:buNone/>
            </a:pPr>
            <a:r>
              <a:t/>
            </a:r>
            <a:endParaRPr/>
          </a:p>
        </p:txBody>
      </p:sp>
      <p:sp>
        <p:nvSpPr>
          <p:cNvPr id="434" name="Shape 434"/>
          <p:cNvSpPr txBox="1"/>
          <p:nvPr/>
        </p:nvSpPr>
        <p:spPr>
          <a:xfrm>
            <a:off x="1096825" y="2605725"/>
            <a:ext cx="2511300" cy="360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345,789,009,876,789,087 </a:t>
            </a:r>
            <a:endParaRPr/>
          </a:p>
        </p:txBody>
      </p:sp>
      <p:sp>
        <p:nvSpPr>
          <p:cNvPr id="435" name="Shape 435"/>
          <p:cNvSpPr/>
          <p:nvPr/>
        </p:nvSpPr>
        <p:spPr>
          <a:xfrm rot="5400000">
            <a:off x="2558575" y="2516825"/>
            <a:ext cx="340500" cy="10551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6" name="Shape 436"/>
          <p:cNvSpPr txBox="1"/>
          <p:nvPr/>
        </p:nvSpPr>
        <p:spPr>
          <a:xfrm>
            <a:off x="219400" y="3157875"/>
            <a:ext cx="3207000" cy="393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So you would </a:t>
            </a:r>
            <a:r>
              <a:rPr lang="en"/>
              <a:t>lose</a:t>
            </a:r>
            <a:r>
              <a:rPr lang="en"/>
              <a:t> 9 zeroes worth of positions.</a:t>
            </a:r>
            <a:endParaRPr/>
          </a:p>
        </p:txBody>
      </p:sp>
      <p:sp>
        <p:nvSpPr>
          <p:cNvPr id="437" name="Shape 437"/>
          <p:cNvSpPr txBox="1"/>
          <p:nvPr/>
        </p:nvSpPr>
        <p:spPr>
          <a:xfrm>
            <a:off x="174100" y="3813275"/>
            <a:ext cx="3154200" cy="360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345,789,009.876,789,087</a:t>
            </a:r>
            <a:endParaRPr>
              <a:solidFill>
                <a:schemeClr val="dk1"/>
              </a:solidFill>
            </a:endParaRPr>
          </a:p>
          <a:p>
            <a:pPr indent="0" lvl="0" marL="0">
              <a:spcBef>
                <a:spcPts val="0"/>
              </a:spcBef>
              <a:spcAft>
                <a:spcPts val="0"/>
              </a:spcAft>
              <a:buNone/>
            </a:pPr>
            <a:r>
              <a:rPr lang="en">
                <a:solidFill>
                  <a:schemeClr val="dk1"/>
                </a:solidFill>
              </a:rPr>
              <a:t>And after round off, let’s say I decide to keep 2 decimal points:</a:t>
            </a:r>
            <a:endParaRPr>
              <a:solidFill>
                <a:schemeClr val="dk1"/>
              </a:solidFill>
            </a:endParaRPr>
          </a:p>
          <a:p>
            <a:pPr indent="0" lvl="0" marL="0">
              <a:spcBef>
                <a:spcPts val="0"/>
              </a:spcBef>
              <a:spcAft>
                <a:spcPts val="0"/>
              </a:spcAft>
              <a:buClr>
                <a:srgbClr val="000000"/>
              </a:buClr>
              <a:buSzPts val="1100"/>
              <a:buFont typeface="Arial"/>
              <a:buNone/>
            </a:pPr>
            <a:r>
              <a:rPr lang="en">
                <a:solidFill>
                  <a:schemeClr val="dk1"/>
                </a:solidFill>
              </a:rPr>
              <a:t>345,789,009.88 Gm</a:t>
            </a:r>
            <a:endParaRPr/>
          </a:p>
          <a:p>
            <a:pPr indent="0" lvl="0" marL="0" rtl="0">
              <a:spcBef>
                <a:spcPts val="0"/>
              </a:spcBef>
              <a:spcAft>
                <a:spcPts val="0"/>
              </a:spcAft>
              <a:buNone/>
            </a:pPr>
            <a:r>
              <a:t/>
            </a:r>
            <a:endParaRPr>
              <a:solidFill>
                <a:schemeClr val="dk1"/>
              </a:solidFill>
            </a:endParaRPr>
          </a:p>
        </p:txBody>
      </p:sp>
      <p:sp>
        <p:nvSpPr>
          <p:cNvPr id="438" name="Shape 438"/>
          <p:cNvSpPr txBox="1"/>
          <p:nvPr/>
        </p:nvSpPr>
        <p:spPr>
          <a:xfrm>
            <a:off x="3797125" y="2158725"/>
            <a:ext cx="4455300" cy="393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9900FF"/>
                </a:solidFill>
              </a:rPr>
              <a:t>Ex 3. </a:t>
            </a:r>
            <a:r>
              <a:rPr lang="en">
                <a:solidFill>
                  <a:srgbClr val="9900FF"/>
                </a:solidFill>
              </a:rPr>
              <a:t>Convert 1,000,000,000,000 L into </a:t>
            </a:r>
            <a:r>
              <a:rPr lang="en" sz="1800">
                <a:solidFill>
                  <a:srgbClr val="9900FF"/>
                </a:solidFill>
                <a:highlight>
                  <a:srgbClr val="F8F9FA"/>
                </a:highlight>
              </a:rPr>
              <a:t>μL</a:t>
            </a:r>
            <a:r>
              <a:rPr lang="en">
                <a:solidFill>
                  <a:srgbClr val="9900FF"/>
                </a:solidFill>
              </a:rPr>
              <a:t>.</a:t>
            </a:r>
            <a:endParaRPr>
              <a:solidFill>
                <a:srgbClr val="9900FF"/>
              </a:solidFill>
            </a:endParaRPr>
          </a:p>
        </p:txBody>
      </p:sp>
      <p:sp>
        <p:nvSpPr>
          <p:cNvPr id="439" name="Shape 439"/>
          <p:cNvSpPr txBox="1"/>
          <p:nvPr/>
        </p:nvSpPr>
        <p:spPr>
          <a:xfrm>
            <a:off x="3857575" y="2569100"/>
            <a:ext cx="4334400" cy="2279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There are a lot of Liters already in the original number, and now we want to convert it to counting even more parts, so the number will get even larger.</a:t>
            </a:r>
            <a:endParaRPr/>
          </a:p>
          <a:p>
            <a:pPr indent="0" lvl="0" marL="0">
              <a:spcBef>
                <a:spcPts val="0"/>
              </a:spcBef>
              <a:spcAft>
                <a:spcPts val="0"/>
              </a:spcAft>
              <a:buNone/>
            </a:pPr>
            <a:r>
              <a:rPr lang="en"/>
              <a:t>Let’s write the original number as an exponent:</a:t>
            </a:r>
            <a:endParaRPr/>
          </a:p>
          <a:p>
            <a:pPr indent="0" lvl="0" marL="0">
              <a:spcBef>
                <a:spcPts val="0"/>
              </a:spcBef>
              <a:spcAft>
                <a:spcPts val="0"/>
              </a:spcAft>
              <a:buNone/>
            </a:pPr>
            <a:r>
              <a:rPr lang="en">
                <a:solidFill>
                  <a:srgbClr val="B45F06"/>
                </a:solidFill>
              </a:rPr>
              <a:t>1,000,000,000,000 L = 10</a:t>
            </a:r>
            <a:r>
              <a:rPr lang="en" sz="1800">
                <a:solidFill>
                  <a:srgbClr val="B45F06"/>
                </a:solidFill>
              </a:rPr>
              <a:t>¹² </a:t>
            </a:r>
            <a:r>
              <a:rPr lang="en">
                <a:solidFill>
                  <a:srgbClr val="B45F06"/>
                </a:solidFill>
              </a:rPr>
              <a:t>L</a:t>
            </a:r>
            <a:r>
              <a:rPr lang="en"/>
              <a:t>, this is only compacting by exponent, not by unit conversion</a:t>
            </a:r>
            <a:endParaRPr/>
          </a:p>
          <a:p>
            <a:pPr indent="0" lvl="0" marL="0">
              <a:spcBef>
                <a:spcPts val="0"/>
              </a:spcBef>
              <a:spcAft>
                <a:spcPts val="0"/>
              </a:spcAft>
              <a:buNone/>
            </a:pPr>
            <a:r>
              <a:rPr lang="en"/>
              <a:t>To convert L to </a:t>
            </a:r>
            <a:r>
              <a:rPr lang="en" sz="1800">
                <a:highlight>
                  <a:srgbClr val="F8F9FA"/>
                </a:highlight>
              </a:rPr>
              <a:t>μL </a:t>
            </a:r>
            <a:r>
              <a:rPr lang="en">
                <a:highlight>
                  <a:srgbClr val="F8F9FA"/>
                </a:highlight>
              </a:rPr>
              <a:t>we multiply by 10</a:t>
            </a:r>
            <a:r>
              <a:rPr lang="en" sz="2400">
                <a:latin typeface="Calibri"/>
                <a:ea typeface="Calibri"/>
                <a:cs typeface="Calibri"/>
                <a:sym typeface="Calibri"/>
              </a:rPr>
              <a:t>⁶</a:t>
            </a:r>
            <a:r>
              <a:rPr lang="en">
                <a:latin typeface="Calibri"/>
                <a:ea typeface="Calibri"/>
                <a:cs typeface="Calibri"/>
                <a:sym typeface="Calibri"/>
              </a:rPr>
              <a:t>. </a:t>
            </a:r>
            <a:endParaRPr>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
                <a:latin typeface="Calibri"/>
                <a:ea typeface="Calibri"/>
                <a:cs typeface="Calibri"/>
                <a:sym typeface="Calibri"/>
              </a:rPr>
              <a:t>Notice we are converting L to </a:t>
            </a:r>
            <a:r>
              <a:rPr lang="en" sz="1800">
                <a:solidFill>
                  <a:schemeClr val="dk1"/>
                </a:solidFill>
                <a:highlight>
                  <a:srgbClr val="F8F9FA"/>
                </a:highlight>
              </a:rPr>
              <a:t>μL</a:t>
            </a:r>
            <a:r>
              <a:rPr lang="en">
                <a:latin typeface="Calibri"/>
                <a:ea typeface="Calibri"/>
                <a:cs typeface="Calibri"/>
                <a:sym typeface="Calibri"/>
              </a:rPr>
              <a:t>, not the other way around.</a:t>
            </a:r>
            <a:endParaRPr/>
          </a:p>
          <a:p>
            <a:pPr indent="0" lvl="0" marL="0">
              <a:spcBef>
                <a:spcPts val="0"/>
              </a:spcBef>
              <a:spcAft>
                <a:spcPts val="0"/>
              </a:spcAft>
              <a:buNone/>
            </a:pPr>
            <a:r>
              <a:t/>
            </a:r>
            <a:endParaRPr/>
          </a:p>
        </p:txBody>
      </p:sp>
      <p:sp>
        <p:nvSpPr>
          <p:cNvPr id="440" name="Shape 440"/>
          <p:cNvSpPr txBox="1"/>
          <p:nvPr/>
        </p:nvSpPr>
        <p:spPr>
          <a:xfrm>
            <a:off x="2900875" y="42325"/>
            <a:ext cx="1981800" cy="612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0000"/>
                </a:solidFill>
              </a:rPr>
              <a:t>Conversion rates listed on the right are from each unit to the center (none), not the other way around! For example:</a:t>
            </a:r>
            <a:endParaRPr sz="1000">
              <a:solidFill>
                <a:srgbClr val="FF0000"/>
              </a:solidFill>
            </a:endParaRPr>
          </a:p>
        </p:txBody>
      </p:sp>
      <p:sp>
        <p:nvSpPr>
          <p:cNvPr id="441" name="Shape 441"/>
          <p:cNvSpPr/>
          <p:nvPr/>
        </p:nvSpPr>
        <p:spPr>
          <a:xfrm rot="10518727">
            <a:off x="7145033" y="109354"/>
            <a:ext cx="847937" cy="219439"/>
          </a:xfrm>
          <a:prstGeom prst="curvedUpArrow">
            <a:avLst>
              <a:gd fmla="val 25000" name="adj1"/>
              <a:gd fmla="val 50000" name="adj2"/>
              <a:gd fmla="val 2500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0000"/>
              </a:solidFill>
            </a:endParaRPr>
          </a:p>
        </p:txBody>
      </p:sp>
      <p:sp>
        <p:nvSpPr>
          <p:cNvPr id="442" name="Shape 442"/>
          <p:cNvSpPr txBox="1"/>
          <p:nvPr/>
        </p:nvSpPr>
        <p:spPr>
          <a:xfrm>
            <a:off x="3993775" y="794225"/>
            <a:ext cx="1388100" cy="101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00"/>
                </a:solidFill>
                <a:highlight>
                  <a:srgbClr val="F8F9FA"/>
                </a:highlight>
              </a:rPr>
              <a:t>1 μL = </a:t>
            </a:r>
            <a:r>
              <a:rPr lang="en">
                <a:solidFill>
                  <a:srgbClr val="FF0000"/>
                </a:solidFill>
              </a:rPr>
              <a:t>10</a:t>
            </a:r>
            <a:r>
              <a:rPr lang="en" sz="2400">
                <a:solidFill>
                  <a:srgbClr val="FF0000"/>
                </a:solidFill>
                <a:latin typeface="Calibri"/>
                <a:ea typeface="Calibri"/>
                <a:cs typeface="Calibri"/>
                <a:sym typeface="Calibri"/>
              </a:rPr>
              <a:t>ˉ⁶</a:t>
            </a:r>
            <a:r>
              <a:rPr lang="en">
                <a:solidFill>
                  <a:srgbClr val="FF0000"/>
                </a:solidFill>
                <a:latin typeface="Calibri"/>
                <a:ea typeface="Calibri"/>
                <a:cs typeface="Calibri"/>
                <a:sym typeface="Calibri"/>
              </a:rPr>
              <a:t>L</a:t>
            </a:r>
            <a:endParaRPr>
              <a:solidFill>
                <a:srgbClr val="FF0000"/>
              </a:solidFill>
              <a:latin typeface="Calibri"/>
              <a:ea typeface="Calibri"/>
              <a:cs typeface="Calibri"/>
              <a:sym typeface="Calibri"/>
            </a:endParaRPr>
          </a:p>
          <a:p>
            <a:pPr indent="0" lvl="0" marL="0">
              <a:spcBef>
                <a:spcPts val="0"/>
              </a:spcBef>
              <a:spcAft>
                <a:spcPts val="0"/>
              </a:spcAft>
              <a:buNone/>
            </a:pPr>
            <a:r>
              <a:rPr lang="en" sz="1000">
                <a:solidFill>
                  <a:srgbClr val="FF0000"/>
                </a:solidFill>
                <a:latin typeface="Calibri"/>
                <a:ea typeface="Calibri"/>
                <a:cs typeface="Calibri"/>
                <a:sym typeface="Calibri"/>
              </a:rPr>
              <a:t>And in reverse:</a:t>
            </a:r>
            <a:endParaRPr sz="1000">
              <a:solidFill>
                <a:srgbClr val="FF0000"/>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rPr lang="en">
                <a:solidFill>
                  <a:srgbClr val="FF0000"/>
                </a:solidFill>
                <a:latin typeface="Calibri"/>
                <a:ea typeface="Calibri"/>
                <a:cs typeface="Calibri"/>
                <a:sym typeface="Calibri"/>
              </a:rPr>
              <a:t>1 L = </a:t>
            </a:r>
            <a:r>
              <a:rPr lang="en">
                <a:solidFill>
                  <a:srgbClr val="FF0000"/>
                </a:solidFill>
              </a:rPr>
              <a:t>10</a:t>
            </a:r>
            <a:r>
              <a:rPr lang="en" sz="2400">
                <a:solidFill>
                  <a:srgbClr val="FF0000"/>
                </a:solidFill>
                <a:latin typeface="Calibri"/>
                <a:ea typeface="Calibri"/>
                <a:cs typeface="Calibri"/>
                <a:sym typeface="Calibri"/>
              </a:rPr>
              <a:t>⁶</a:t>
            </a:r>
            <a:r>
              <a:rPr lang="en">
                <a:solidFill>
                  <a:srgbClr val="FF0000"/>
                </a:solidFill>
                <a:latin typeface="Calibri"/>
                <a:ea typeface="Calibri"/>
                <a:cs typeface="Calibri"/>
                <a:sym typeface="Calibri"/>
              </a:rPr>
              <a:t>L</a:t>
            </a:r>
            <a:endParaRPr>
              <a:solidFill>
                <a:srgbClr val="FF0000"/>
              </a:solidFill>
              <a:latin typeface="Calibri"/>
              <a:ea typeface="Calibri"/>
              <a:cs typeface="Calibri"/>
              <a:sym typeface="Calibri"/>
            </a:endParaRPr>
          </a:p>
        </p:txBody>
      </p:sp>
      <p:sp>
        <p:nvSpPr>
          <p:cNvPr id="443" name="Shape 443"/>
          <p:cNvSpPr txBox="1"/>
          <p:nvPr/>
        </p:nvSpPr>
        <p:spPr>
          <a:xfrm>
            <a:off x="4296325" y="1703400"/>
            <a:ext cx="4651800" cy="21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0000"/>
                </a:solidFill>
              </a:rPr>
              <a:t>Make sure to notice when to use negative exponents.</a:t>
            </a:r>
            <a:endParaRPr sz="10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Shape 448"/>
          <p:cNvSpPr txBox="1"/>
          <p:nvPr/>
        </p:nvSpPr>
        <p:spPr>
          <a:xfrm>
            <a:off x="112900" y="42325"/>
            <a:ext cx="4684800" cy="52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u="sng"/>
              <a:t>Exercises, Solutions:</a:t>
            </a:r>
            <a:endParaRPr b="1" u="sng"/>
          </a:p>
        </p:txBody>
      </p:sp>
      <p:pic>
        <p:nvPicPr>
          <p:cNvPr id="449" name="Shape 449"/>
          <p:cNvPicPr preferRelativeResize="0"/>
          <p:nvPr/>
        </p:nvPicPr>
        <p:blipFill>
          <a:blip r:embed="rId3">
            <a:alphaModFix/>
          </a:blip>
          <a:stretch>
            <a:fillRect/>
          </a:stretch>
        </p:blipFill>
        <p:spPr>
          <a:xfrm>
            <a:off x="5483500" y="0"/>
            <a:ext cx="3698700" cy="1719114"/>
          </a:xfrm>
          <a:prstGeom prst="rect">
            <a:avLst/>
          </a:prstGeom>
          <a:noFill/>
          <a:ln>
            <a:noFill/>
          </a:ln>
        </p:spPr>
      </p:pic>
      <p:sp>
        <p:nvSpPr>
          <p:cNvPr id="450" name="Shape 450"/>
          <p:cNvSpPr txBox="1"/>
          <p:nvPr/>
        </p:nvSpPr>
        <p:spPr>
          <a:xfrm>
            <a:off x="166400" y="363075"/>
            <a:ext cx="4757700" cy="1104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9900FF"/>
                </a:solidFill>
              </a:rPr>
              <a:t>Ex 4. </a:t>
            </a:r>
            <a:r>
              <a:rPr lang="en">
                <a:solidFill>
                  <a:srgbClr val="9900FF"/>
                </a:solidFill>
              </a:rPr>
              <a:t>Convert 60 mph into m/s</a:t>
            </a:r>
            <a:endParaRPr>
              <a:solidFill>
                <a:srgbClr val="9900FF"/>
              </a:solidFill>
            </a:endParaRPr>
          </a:p>
        </p:txBody>
      </p:sp>
      <p:sp>
        <p:nvSpPr>
          <p:cNvPr id="451" name="Shape 451"/>
          <p:cNvSpPr txBox="1"/>
          <p:nvPr/>
        </p:nvSpPr>
        <p:spPr>
          <a:xfrm>
            <a:off x="2900875" y="42325"/>
            <a:ext cx="1981800" cy="612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0000"/>
                </a:solidFill>
              </a:rPr>
              <a:t>Conversion rates listed on the right are from each unit to the center (none), not the other way around! For example:</a:t>
            </a:r>
            <a:endParaRPr sz="1000">
              <a:solidFill>
                <a:srgbClr val="FF0000"/>
              </a:solidFill>
            </a:endParaRPr>
          </a:p>
        </p:txBody>
      </p:sp>
      <p:sp>
        <p:nvSpPr>
          <p:cNvPr id="452" name="Shape 452"/>
          <p:cNvSpPr/>
          <p:nvPr/>
        </p:nvSpPr>
        <p:spPr>
          <a:xfrm rot="10518727">
            <a:off x="7145033" y="109354"/>
            <a:ext cx="847937" cy="219439"/>
          </a:xfrm>
          <a:prstGeom prst="curvedUpArrow">
            <a:avLst>
              <a:gd fmla="val 25000" name="adj1"/>
              <a:gd fmla="val 50000" name="adj2"/>
              <a:gd fmla="val 2500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0000"/>
              </a:solidFill>
            </a:endParaRPr>
          </a:p>
        </p:txBody>
      </p:sp>
      <p:sp>
        <p:nvSpPr>
          <p:cNvPr id="453" name="Shape 453"/>
          <p:cNvSpPr txBox="1"/>
          <p:nvPr/>
        </p:nvSpPr>
        <p:spPr>
          <a:xfrm>
            <a:off x="3993775" y="794225"/>
            <a:ext cx="1388100" cy="1016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0000"/>
                </a:solidFill>
                <a:highlight>
                  <a:srgbClr val="F8F9FA"/>
                </a:highlight>
              </a:rPr>
              <a:t>1 μL = </a:t>
            </a:r>
            <a:r>
              <a:rPr lang="en">
                <a:solidFill>
                  <a:srgbClr val="FF0000"/>
                </a:solidFill>
              </a:rPr>
              <a:t>10</a:t>
            </a:r>
            <a:r>
              <a:rPr lang="en" sz="2400">
                <a:solidFill>
                  <a:srgbClr val="FF0000"/>
                </a:solidFill>
                <a:latin typeface="Calibri"/>
                <a:ea typeface="Calibri"/>
                <a:cs typeface="Calibri"/>
                <a:sym typeface="Calibri"/>
              </a:rPr>
              <a:t>ˉ⁶</a:t>
            </a:r>
            <a:r>
              <a:rPr lang="en">
                <a:solidFill>
                  <a:srgbClr val="FF0000"/>
                </a:solidFill>
                <a:latin typeface="Calibri"/>
                <a:ea typeface="Calibri"/>
                <a:cs typeface="Calibri"/>
                <a:sym typeface="Calibri"/>
              </a:rPr>
              <a:t>L</a:t>
            </a:r>
            <a:endParaRPr>
              <a:solidFill>
                <a:srgbClr val="FF0000"/>
              </a:solidFill>
              <a:latin typeface="Calibri"/>
              <a:ea typeface="Calibri"/>
              <a:cs typeface="Calibri"/>
              <a:sym typeface="Calibri"/>
            </a:endParaRPr>
          </a:p>
          <a:p>
            <a:pPr indent="0" lvl="0" marL="0" rtl="0">
              <a:spcBef>
                <a:spcPts val="0"/>
              </a:spcBef>
              <a:spcAft>
                <a:spcPts val="0"/>
              </a:spcAft>
              <a:buNone/>
            </a:pPr>
            <a:r>
              <a:rPr lang="en" sz="1000">
                <a:solidFill>
                  <a:srgbClr val="FF0000"/>
                </a:solidFill>
                <a:latin typeface="Calibri"/>
                <a:ea typeface="Calibri"/>
                <a:cs typeface="Calibri"/>
                <a:sym typeface="Calibri"/>
              </a:rPr>
              <a:t>And in reverse:</a:t>
            </a:r>
            <a:endParaRPr sz="1000">
              <a:solidFill>
                <a:srgbClr val="FF0000"/>
              </a:solidFill>
              <a:latin typeface="Calibri"/>
              <a:ea typeface="Calibri"/>
              <a:cs typeface="Calibri"/>
              <a:sym typeface="Calibri"/>
            </a:endParaRPr>
          </a:p>
          <a:p>
            <a:pPr indent="0" lvl="0" marL="0" rtl="0">
              <a:spcBef>
                <a:spcPts val="0"/>
              </a:spcBef>
              <a:spcAft>
                <a:spcPts val="0"/>
              </a:spcAft>
              <a:buNone/>
            </a:pPr>
            <a:r>
              <a:rPr lang="en">
                <a:solidFill>
                  <a:srgbClr val="FF0000"/>
                </a:solidFill>
                <a:latin typeface="Calibri"/>
                <a:ea typeface="Calibri"/>
                <a:cs typeface="Calibri"/>
                <a:sym typeface="Calibri"/>
              </a:rPr>
              <a:t>1 L = </a:t>
            </a:r>
            <a:r>
              <a:rPr lang="en">
                <a:solidFill>
                  <a:srgbClr val="FF0000"/>
                </a:solidFill>
              </a:rPr>
              <a:t>10</a:t>
            </a:r>
            <a:r>
              <a:rPr lang="en" sz="2400">
                <a:solidFill>
                  <a:srgbClr val="FF0000"/>
                </a:solidFill>
                <a:latin typeface="Calibri"/>
                <a:ea typeface="Calibri"/>
                <a:cs typeface="Calibri"/>
                <a:sym typeface="Calibri"/>
              </a:rPr>
              <a:t>⁶</a:t>
            </a:r>
            <a:r>
              <a:rPr lang="en">
                <a:solidFill>
                  <a:srgbClr val="FF0000"/>
                </a:solidFill>
                <a:latin typeface="Calibri"/>
                <a:ea typeface="Calibri"/>
                <a:cs typeface="Calibri"/>
                <a:sym typeface="Calibri"/>
              </a:rPr>
              <a:t>L</a:t>
            </a:r>
            <a:endParaRPr>
              <a:solidFill>
                <a:srgbClr val="FF0000"/>
              </a:solidFill>
              <a:latin typeface="Calibri"/>
              <a:ea typeface="Calibri"/>
              <a:cs typeface="Calibri"/>
              <a:sym typeface="Calibri"/>
            </a:endParaRPr>
          </a:p>
        </p:txBody>
      </p:sp>
      <p:sp>
        <p:nvSpPr>
          <p:cNvPr id="454" name="Shape 454"/>
          <p:cNvSpPr txBox="1"/>
          <p:nvPr/>
        </p:nvSpPr>
        <p:spPr>
          <a:xfrm>
            <a:off x="4296325" y="1703400"/>
            <a:ext cx="4651800" cy="219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0000"/>
                </a:solidFill>
              </a:rPr>
              <a:t>Make sure to notice when to use negative exponents.</a:t>
            </a:r>
            <a:endParaRPr sz="1000">
              <a:solidFill>
                <a:srgbClr val="FF0000"/>
              </a:solidFill>
            </a:endParaRPr>
          </a:p>
        </p:txBody>
      </p:sp>
      <p:sp>
        <p:nvSpPr>
          <p:cNvPr id="455" name="Shape 455"/>
          <p:cNvSpPr txBox="1"/>
          <p:nvPr/>
        </p:nvSpPr>
        <p:spPr>
          <a:xfrm>
            <a:off x="438700" y="832025"/>
            <a:ext cx="2462100" cy="635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First what is mph?</a:t>
            </a:r>
            <a:endParaRPr/>
          </a:p>
          <a:p>
            <a:pPr indent="0" lvl="0" marL="0">
              <a:spcBef>
                <a:spcPts val="0"/>
              </a:spcBef>
              <a:spcAft>
                <a:spcPts val="0"/>
              </a:spcAft>
              <a:buNone/>
            </a:pPr>
            <a:r>
              <a:rPr lang="en"/>
              <a:t>It’s </a:t>
            </a:r>
            <a:r>
              <a:rPr b="1" lang="en"/>
              <a:t>m</a:t>
            </a:r>
            <a:r>
              <a:rPr lang="en"/>
              <a:t>eters </a:t>
            </a:r>
            <a:r>
              <a:rPr b="1" lang="en"/>
              <a:t>p</a:t>
            </a:r>
            <a:r>
              <a:rPr lang="en"/>
              <a:t>er </a:t>
            </a:r>
            <a:r>
              <a:rPr b="1" lang="en"/>
              <a:t>h</a:t>
            </a:r>
            <a:r>
              <a:rPr lang="en"/>
              <a:t>our.</a:t>
            </a:r>
            <a:endParaRPr/>
          </a:p>
          <a:p>
            <a:pPr indent="0" lvl="0" marL="0">
              <a:spcBef>
                <a:spcPts val="0"/>
              </a:spcBef>
              <a:spcAft>
                <a:spcPts val="0"/>
              </a:spcAft>
              <a:buNone/>
            </a:pPr>
            <a:r>
              <a:t/>
            </a:r>
            <a:endParaRPr/>
          </a:p>
        </p:txBody>
      </p:sp>
      <p:sp>
        <p:nvSpPr>
          <p:cNvPr id="456" name="Shape 456"/>
          <p:cNvSpPr txBox="1"/>
          <p:nvPr/>
        </p:nvSpPr>
        <p:spPr>
          <a:xfrm>
            <a:off x="794225" y="1603550"/>
            <a:ext cx="2836500" cy="101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If you travel 60 meters in an hour, how many meters is that in one second?</a:t>
            </a:r>
            <a:endParaRPr/>
          </a:p>
          <a:p>
            <a:pPr indent="0" lvl="0" marL="0">
              <a:spcBef>
                <a:spcPts val="0"/>
              </a:spcBef>
              <a:spcAft>
                <a:spcPts val="0"/>
              </a:spcAft>
              <a:buNone/>
            </a:pPr>
            <a:r>
              <a:t/>
            </a:r>
            <a:endParaRPr/>
          </a:p>
        </p:txBody>
      </p:sp>
      <p:sp>
        <p:nvSpPr>
          <p:cNvPr id="457" name="Shape 457"/>
          <p:cNvSpPr txBox="1"/>
          <p:nvPr/>
        </p:nvSpPr>
        <p:spPr>
          <a:xfrm>
            <a:off x="635375" y="2851625"/>
            <a:ext cx="6073800" cy="385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1 hour = 60 minutes = 60 x 60 seconds = 3,600 seconds</a:t>
            </a:r>
            <a:endParaRPr/>
          </a:p>
        </p:txBody>
      </p:sp>
      <p:sp>
        <p:nvSpPr>
          <p:cNvPr id="458" name="Shape 458"/>
          <p:cNvSpPr txBox="1"/>
          <p:nvPr/>
        </p:nvSpPr>
        <p:spPr>
          <a:xfrm>
            <a:off x="112900" y="3199575"/>
            <a:ext cx="4878900" cy="106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So 60 meters happen in </a:t>
            </a:r>
            <a:r>
              <a:rPr lang="en">
                <a:solidFill>
                  <a:schemeClr val="dk1"/>
                </a:solidFill>
              </a:rPr>
              <a:t>3,600 seconds</a:t>
            </a:r>
            <a:endParaRPr>
              <a:solidFill>
                <a:schemeClr val="dk1"/>
              </a:solidFill>
            </a:endParaRPr>
          </a:p>
          <a:p>
            <a:pPr indent="0" lvl="0" marL="0">
              <a:spcBef>
                <a:spcPts val="0"/>
              </a:spcBef>
              <a:spcAft>
                <a:spcPts val="0"/>
              </a:spcAft>
              <a:buNone/>
            </a:pPr>
            <a:r>
              <a:rPr lang="en"/>
              <a:t>Then one second has 60 m/3600 seconds = 0.016666 m/s</a:t>
            </a:r>
            <a:endParaRPr/>
          </a:p>
          <a:p>
            <a:pPr indent="0" lvl="0" marL="0">
              <a:spcBef>
                <a:spcPts val="0"/>
              </a:spcBef>
              <a:spcAft>
                <a:spcPts val="0"/>
              </a:spcAft>
              <a:buNone/>
            </a:pPr>
            <a:r>
              <a:rPr lang="en"/>
              <a:t>Rounding off to 3 decimal points gives us 0.017 m/s </a:t>
            </a:r>
            <a:endParaRPr/>
          </a:p>
        </p:txBody>
      </p:sp>
      <p:sp>
        <p:nvSpPr>
          <p:cNvPr id="459" name="Shape 459"/>
          <p:cNvSpPr txBox="1"/>
          <p:nvPr/>
        </p:nvSpPr>
        <p:spPr>
          <a:xfrm>
            <a:off x="5839375" y="2677650"/>
            <a:ext cx="1346400" cy="522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In other words</a:t>
            </a:r>
            <a:endParaRPr/>
          </a:p>
          <a:p>
            <a:pPr indent="0" lvl="0" marL="0">
              <a:spcBef>
                <a:spcPts val="0"/>
              </a:spcBef>
              <a:spcAft>
                <a:spcPts val="0"/>
              </a:spcAft>
              <a:buNone/>
            </a:pPr>
            <a:r>
              <a:rPr lang="en"/>
              <a:t>60m</a:t>
            </a:r>
            <a:endParaRPr/>
          </a:p>
        </p:txBody>
      </p:sp>
      <p:cxnSp>
        <p:nvCxnSpPr>
          <p:cNvPr id="460" name="Shape 460"/>
          <p:cNvCxnSpPr/>
          <p:nvPr/>
        </p:nvCxnSpPr>
        <p:spPr>
          <a:xfrm flipH="1" rot="10800000">
            <a:off x="5665375" y="3214650"/>
            <a:ext cx="1255800" cy="15300"/>
          </a:xfrm>
          <a:prstGeom prst="straightConnector1">
            <a:avLst/>
          </a:prstGeom>
          <a:noFill/>
          <a:ln cap="flat" cmpd="sng" w="9525">
            <a:solidFill>
              <a:schemeClr val="dk2"/>
            </a:solidFill>
            <a:prstDash val="solid"/>
            <a:round/>
            <a:headEnd len="med" w="med" type="none"/>
            <a:tailEnd len="med" w="med" type="none"/>
          </a:ln>
        </p:spPr>
      </p:cxnSp>
      <p:sp>
        <p:nvSpPr>
          <p:cNvPr id="461" name="Shape 461"/>
          <p:cNvSpPr txBox="1"/>
          <p:nvPr/>
        </p:nvSpPr>
        <p:spPr>
          <a:xfrm>
            <a:off x="5839375" y="3267625"/>
            <a:ext cx="915300" cy="21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1 hour</a:t>
            </a:r>
            <a:endParaRPr/>
          </a:p>
        </p:txBody>
      </p:sp>
      <p:sp>
        <p:nvSpPr>
          <p:cNvPr id="462" name="Shape 462"/>
          <p:cNvSpPr txBox="1"/>
          <p:nvPr/>
        </p:nvSpPr>
        <p:spPr>
          <a:xfrm>
            <a:off x="6921175" y="3029400"/>
            <a:ext cx="476400" cy="385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a:t>
            </a:r>
            <a:endParaRPr/>
          </a:p>
        </p:txBody>
      </p:sp>
      <p:sp>
        <p:nvSpPr>
          <p:cNvPr id="463" name="Shape 463"/>
          <p:cNvSpPr txBox="1"/>
          <p:nvPr/>
        </p:nvSpPr>
        <p:spPr>
          <a:xfrm>
            <a:off x="7284100" y="2897000"/>
            <a:ext cx="794100" cy="288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60 m</a:t>
            </a:r>
            <a:endParaRPr/>
          </a:p>
        </p:txBody>
      </p:sp>
      <p:cxnSp>
        <p:nvCxnSpPr>
          <p:cNvPr id="464" name="Shape 464"/>
          <p:cNvCxnSpPr/>
          <p:nvPr/>
        </p:nvCxnSpPr>
        <p:spPr>
          <a:xfrm flipH="1" rot="10800000">
            <a:off x="7137450" y="3199575"/>
            <a:ext cx="1255800" cy="15300"/>
          </a:xfrm>
          <a:prstGeom prst="straightConnector1">
            <a:avLst/>
          </a:prstGeom>
          <a:noFill/>
          <a:ln cap="flat" cmpd="sng" w="9525">
            <a:solidFill>
              <a:schemeClr val="dk2"/>
            </a:solidFill>
            <a:prstDash val="solid"/>
            <a:round/>
            <a:headEnd len="med" w="med" type="none"/>
            <a:tailEnd len="med" w="med" type="none"/>
          </a:ln>
        </p:spPr>
      </p:cxnSp>
      <p:sp>
        <p:nvSpPr>
          <p:cNvPr id="465" name="Shape 465"/>
          <p:cNvSpPr txBox="1"/>
          <p:nvPr/>
        </p:nvSpPr>
        <p:spPr>
          <a:xfrm>
            <a:off x="7185775" y="3252550"/>
            <a:ext cx="1388100" cy="219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3,600 seconds</a:t>
            </a:r>
            <a:endParaRPr/>
          </a:p>
        </p:txBody>
      </p:sp>
      <p:sp>
        <p:nvSpPr>
          <p:cNvPr id="466" name="Shape 466"/>
          <p:cNvSpPr txBox="1"/>
          <p:nvPr/>
        </p:nvSpPr>
        <p:spPr>
          <a:xfrm>
            <a:off x="5381875" y="3892825"/>
            <a:ext cx="476400" cy="385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a:t>
            </a:r>
            <a:endParaRPr/>
          </a:p>
        </p:txBody>
      </p:sp>
      <p:sp>
        <p:nvSpPr>
          <p:cNvPr id="467" name="Shape 467"/>
          <p:cNvSpPr txBox="1"/>
          <p:nvPr/>
        </p:nvSpPr>
        <p:spPr>
          <a:xfrm>
            <a:off x="5744800" y="3760425"/>
            <a:ext cx="794100" cy="288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60 </a:t>
            </a:r>
            <a:endParaRPr/>
          </a:p>
        </p:txBody>
      </p:sp>
      <p:cxnSp>
        <p:nvCxnSpPr>
          <p:cNvPr id="468" name="Shape 468"/>
          <p:cNvCxnSpPr>
            <a:endCxn id="469" idx="0"/>
          </p:cNvCxnSpPr>
          <p:nvPr/>
        </p:nvCxnSpPr>
        <p:spPr>
          <a:xfrm>
            <a:off x="5598025" y="4078175"/>
            <a:ext cx="742500" cy="37800"/>
          </a:xfrm>
          <a:prstGeom prst="straightConnector1">
            <a:avLst/>
          </a:prstGeom>
          <a:noFill/>
          <a:ln cap="flat" cmpd="sng" w="9525">
            <a:solidFill>
              <a:schemeClr val="dk2"/>
            </a:solidFill>
            <a:prstDash val="solid"/>
            <a:round/>
            <a:headEnd len="med" w="med" type="none"/>
            <a:tailEnd len="med" w="med" type="none"/>
          </a:ln>
        </p:spPr>
      </p:cxnSp>
      <p:sp>
        <p:nvSpPr>
          <p:cNvPr id="469" name="Shape 469"/>
          <p:cNvSpPr txBox="1"/>
          <p:nvPr/>
        </p:nvSpPr>
        <p:spPr>
          <a:xfrm>
            <a:off x="5646475" y="4115975"/>
            <a:ext cx="1388100" cy="219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3,600</a:t>
            </a:r>
            <a:endParaRPr/>
          </a:p>
        </p:txBody>
      </p:sp>
      <p:sp>
        <p:nvSpPr>
          <p:cNvPr id="470" name="Shape 470"/>
          <p:cNvSpPr txBox="1"/>
          <p:nvPr/>
        </p:nvSpPr>
        <p:spPr>
          <a:xfrm>
            <a:off x="6384000" y="3910575"/>
            <a:ext cx="915300" cy="288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m/s</a:t>
            </a:r>
            <a:endParaRPr/>
          </a:p>
        </p:txBody>
      </p:sp>
      <p:sp>
        <p:nvSpPr>
          <p:cNvPr id="471" name="Shape 471"/>
          <p:cNvSpPr txBox="1"/>
          <p:nvPr/>
        </p:nvSpPr>
        <p:spPr>
          <a:xfrm>
            <a:off x="6905900" y="3895450"/>
            <a:ext cx="1611000" cy="522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 0.017 m/s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Shape 476"/>
          <p:cNvSpPr txBox="1"/>
          <p:nvPr/>
        </p:nvSpPr>
        <p:spPr>
          <a:xfrm>
            <a:off x="127000" y="91725"/>
            <a:ext cx="2638800" cy="515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a:solidFill>
                  <a:schemeClr val="dk1"/>
                </a:solidFill>
              </a:rPr>
              <a:t>Scientific Notation</a:t>
            </a:r>
            <a:endParaRPr b="1">
              <a:solidFill>
                <a:schemeClr val="dk1"/>
              </a:solidFill>
            </a:endParaRPr>
          </a:p>
          <a:p>
            <a:pPr indent="0" lvl="0" marL="0">
              <a:spcBef>
                <a:spcPts val="0"/>
              </a:spcBef>
              <a:spcAft>
                <a:spcPts val="0"/>
              </a:spcAft>
              <a:buNone/>
            </a:pPr>
            <a:r>
              <a:t/>
            </a:r>
            <a:endParaRPr/>
          </a:p>
        </p:txBody>
      </p:sp>
      <p:sp>
        <p:nvSpPr>
          <p:cNvPr id="477" name="Shape 477"/>
          <p:cNvSpPr txBox="1"/>
          <p:nvPr/>
        </p:nvSpPr>
        <p:spPr>
          <a:xfrm>
            <a:off x="310450" y="726725"/>
            <a:ext cx="8618400" cy="515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u="sng">
                <a:solidFill>
                  <a:schemeClr val="hlink"/>
                </a:solidFill>
                <a:hlinkClick r:id="rId3"/>
              </a:rPr>
              <a:t>https://en.wikipedia.org/wiki/Scientific_notation#Further_examples_of_scientific_notation</a:t>
            </a:r>
            <a:endParaRPr/>
          </a:p>
        </p:txBody>
      </p:sp>
      <p:pic>
        <p:nvPicPr>
          <p:cNvPr id="478" name="Shape 478"/>
          <p:cNvPicPr preferRelativeResize="0"/>
          <p:nvPr/>
        </p:nvPicPr>
        <p:blipFill>
          <a:blip r:embed="rId4">
            <a:alphaModFix/>
          </a:blip>
          <a:stretch>
            <a:fillRect/>
          </a:stretch>
        </p:blipFill>
        <p:spPr>
          <a:xfrm>
            <a:off x="152400" y="1394225"/>
            <a:ext cx="2657475" cy="2257425"/>
          </a:xfrm>
          <a:prstGeom prst="rect">
            <a:avLst/>
          </a:prstGeom>
          <a:noFill/>
          <a:ln>
            <a:noFill/>
          </a:ln>
        </p:spPr>
      </p:pic>
      <p:pic>
        <p:nvPicPr>
          <p:cNvPr id="479" name="Shape 479"/>
          <p:cNvPicPr preferRelativeResize="0"/>
          <p:nvPr/>
        </p:nvPicPr>
        <p:blipFill>
          <a:blip r:embed="rId5">
            <a:alphaModFix/>
          </a:blip>
          <a:stretch>
            <a:fillRect/>
          </a:stretch>
        </p:blipFill>
        <p:spPr>
          <a:xfrm>
            <a:off x="3433225" y="1972725"/>
            <a:ext cx="3619500" cy="523875"/>
          </a:xfrm>
          <a:prstGeom prst="rect">
            <a:avLst/>
          </a:prstGeom>
          <a:noFill/>
          <a:ln>
            <a:noFill/>
          </a:ln>
        </p:spPr>
      </p:pic>
      <p:pic>
        <p:nvPicPr>
          <p:cNvPr id="480" name="Shape 480"/>
          <p:cNvPicPr preferRelativeResize="0"/>
          <p:nvPr/>
        </p:nvPicPr>
        <p:blipFill>
          <a:blip r:embed="rId6">
            <a:alphaModFix/>
          </a:blip>
          <a:stretch>
            <a:fillRect/>
          </a:stretch>
        </p:blipFill>
        <p:spPr>
          <a:xfrm>
            <a:off x="5456275" y="2181075"/>
            <a:ext cx="3173000" cy="1062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Shape 485"/>
          <p:cNvSpPr txBox="1"/>
          <p:nvPr/>
        </p:nvSpPr>
        <p:spPr>
          <a:xfrm>
            <a:off x="127000" y="105825"/>
            <a:ext cx="3062100" cy="510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SigFigs, what are they?</a:t>
            </a:r>
            <a:endParaRPr b="1"/>
          </a:p>
        </p:txBody>
      </p:sp>
      <p:sp>
        <p:nvSpPr>
          <p:cNvPr id="486" name="Shape 486"/>
          <p:cNvSpPr txBox="1"/>
          <p:nvPr/>
        </p:nvSpPr>
        <p:spPr>
          <a:xfrm>
            <a:off x="190500" y="616650"/>
            <a:ext cx="8036400" cy="832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Many </a:t>
            </a:r>
            <a:r>
              <a:rPr lang="en">
                <a:solidFill>
                  <a:srgbClr val="FF0000"/>
                </a:solidFill>
              </a:rPr>
              <a:t>calculation (vs. measurement) </a:t>
            </a:r>
            <a:r>
              <a:rPr lang="en"/>
              <a:t>in Chemistry yield decimal point results with a very long trailing list of digits. For example:</a:t>
            </a:r>
            <a:endParaRPr/>
          </a:p>
          <a:p>
            <a:pPr indent="0" lvl="0" marL="0">
              <a:spcBef>
                <a:spcPts val="0"/>
              </a:spcBef>
              <a:spcAft>
                <a:spcPts val="0"/>
              </a:spcAft>
              <a:buNone/>
            </a:pPr>
            <a:r>
              <a:rPr lang="en"/>
              <a:t>5.86284857867798787121</a:t>
            </a:r>
            <a:endParaRPr/>
          </a:p>
        </p:txBody>
      </p:sp>
      <p:sp>
        <p:nvSpPr>
          <p:cNvPr id="487" name="Shape 487"/>
          <p:cNvSpPr txBox="1"/>
          <p:nvPr/>
        </p:nvSpPr>
        <p:spPr>
          <a:xfrm>
            <a:off x="190500" y="1372950"/>
            <a:ext cx="8480700" cy="3412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We don’t want to use such a long number, so we want to round it. </a:t>
            </a:r>
            <a:endParaRPr/>
          </a:p>
          <a:p>
            <a:pPr indent="0" lvl="0" marL="0">
              <a:spcBef>
                <a:spcPts val="0"/>
              </a:spcBef>
              <a:spcAft>
                <a:spcPts val="0"/>
              </a:spcAft>
              <a:buNone/>
            </a:pPr>
            <a:r>
              <a:rPr lang="en">
                <a:solidFill>
                  <a:srgbClr val="4A86E8"/>
                </a:solidFill>
              </a:rPr>
              <a:t>However before rounding, ask yourself if this is the result of a </a:t>
            </a:r>
            <a:r>
              <a:rPr b="1" lang="en">
                <a:solidFill>
                  <a:srgbClr val="4A86E8"/>
                </a:solidFill>
              </a:rPr>
              <a:t>measurement</a:t>
            </a:r>
            <a:r>
              <a:rPr lang="en">
                <a:solidFill>
                  <a:srgbClr val="4A86E8"/>
                </a:solidFill>
              </a:rPr>
              <a:t>.</a:t>
            </a:r>
            <a:endParaRPr>
              <a:solidFill>
                <a:srgbClr val="4A86E8"/>
              </a:solidFill>
            </a:endParaRPr>
          </a:p>
          <a:p>
            <a:pPr indent="0" lvl="0" marL="0">
              <a:spcBef>
                <a:spcPts val="0"/>
              </a:spcBef>
              <a:spcAft>
                <a:spcPts val="0"/>
              </a:spcAft>
              <a:buNone/>
            </a:pPr>
            <a:r>
              <a:rPr lang="en"/>
              <a:t>If the digits result from </a:t>
            </a:r>
            <a:r>
              <a:rPr b="1" lang="en"/>
              <a:t>calculations</a:t>
            </a:r>
            <a:r>
              <a:rPr lang="en"/>
              <a:t>, then </a:t>
            </a:r>
            <a:r>
              <a:rPr lang="en" u="sng"/>
              <a:t>may</a:t>
            </a:r>
            <a:r>
              <a:rPr lang="en"/>
              <a:t> not be so important and can be chopped. </a:t>
            </a:r>
            <a:endParaRPr/>
          </a:p>
          <a:p>
            <a:pPr indent="0" lvl="0" marL="0">
              <a:spcBef>
                <a:spcPts val="0"/>
              </a:spcBef>
              <a:spcAft>
                <a:spcPts val="0"/>
              </a:spcAft>
              <a:buNone/>
            </a:pPr>
            <a:r>
              <a:rPr lang="en"/>
              <a:t>But they are considered to be significant if represent real life measurements but then there are rules about how you can chop and round them in calculations.</a:t>
            </a:r>
            <a:endParaRPr/>
          </a:p>
          <a:p>
            <a:pPr indent="0" lvl="0" marL="0">
              <a:spcBef>
                <a:spcPts val="0"/>
              </a:spcBef>
              <a:spcAft>
                <a:spcPts val="0"/>
              </a:spcAft>
              <a:buNone/>
            </a:pPr>
            <a:r>
              <a:t/>
            </a:r>
            <a:endParaRPr/>
          </a:p>
          <a:p>
            <a:pPr indent="0" lvl="0" marL="0">
              <a:spcBef>
                <a:spcPts val="0"/>
              </a:spcBef>
              <a:spcAft>
                <a:spcPts val="0"/>
              </a:spcAft>
              <a:buNone/>
            </a:pPr>
            <a:r>
              <a:rPr lang="en"/>
              <a:t>Calculations in Chemistry and Physics need to preserve all </a:t>
            </a:r>
            <a:r>
              <a:rPr b="1" lang="en" sz="2400">
                <a:solidFill>
                  <a:srgbClr val="E69138"/>
                </a:solidFill>
              </a:rPr>
              <a:t>significant figures (digits)</a:t>
            </a:r>
            <a:r>
              <a:rPr lang="en"/>
              <a:t> and there are a few rules to help you with that.</a:t>
            </a:r>
            <a:endParaRPr/>
          </a:p>
          <a:p>
            <a:pPr indent="0" lvl="0" marL="0">
              <a:spcBef>
                <a:spcPts val="0"/>
              </a:spcBef>
              <a:spcAft>
                <a:spcPts val="0"/>
              </a:spcAft>
              <a:buNone/>
            </a:pPr>
            <a:r>
              <a:t/>
            </a:r>
            <a:endParaRPr/>
          </a:p>
          <a:p>
            <a:pPr indent="0" lvl="0" marL="0">
              <a:spcBef>
                <a:spcPts val="0"/>
              </a:spcBef>
              <a:spcAft>
                <a:spcPts val="0"/>
              </a:spcAft>
              <a:buNone/>
            </a:pPr>
            <a:r>
              <a:rPr lang="en"/>
              <a:t>First we have to learn </a:t>
            </a:r>
            <a:r>
              <a:rPr lang="en" sz="2400"/>
              <a:t>how to count the number of significant digits</a:t>
            </a:r>
            <a:r>
              <a:rPr lang="en"/>
              <a:t> in a number. </a:t>
            </a:r>
            <a:endParaRPr/>
          </a:p>
          <a:p>
            <a:pPr indent="0" lvl="0" marL="0" rtl="0">
              <a:spcBef>
                <a:spcPts val="0"/>
              </a:spcBef>
              <a:spcAft>
                <a:spcPts val="0"/>
              </a:spcAft>
              <a:buNone/>
            </a:pPr>
            <a:r>
              <a:rPr b="1" lang="en" sz="2400"/>
              <a:t>Before you can count them, know how to identify them.</a:t>
            </a:r>
            <a:endParaRPr b="1"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0" st="0"/>
                                            </p:txEl>
                                          </p:spTgt>
                                        </p:tgtEl>
                                        <p:attrNameLst>
                                          <p:attrName>style.visibility</p:attrName>
                                        </p:attrNameLst>
                                      </p:cBhvr>
                                      <p:to>
                                        <p:strVal val="visible"/>
                                      </p:to>
                                    </p:set>
                                    <p:animEffect filter="fade" transition="in">
                                      <p:cBhvr>
                                        <p:cTn dur="1"/>
                                        <p:tgtEl>
                                          <p:spTgt spid="4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1" st="1"/>
                                            </p:txEl>
                                          </p:spTgt>
                                        </p:tgtEl>
                                        <p:attrNameLst>
                                          <p:attrName>style.visibility</p:attrName>
                                        </p:attrNameLst>
                                      </p:cBhvr>
                                      <p:to>
                                        <p:strVal val="visible"/>
                                      </p:to>
                                    </p:set>
                                    <p:animEffect filter="fade" transition="in">
                                      <p:cBhvr>
                                        <p:cTn dur="1"/>
                                        <p:tgtEl>
                                          <p:spTgt spid="4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2" st="2"/>
                                            </p:txEl>
                                          </p:spTgt>
                                        </p:tgtEl>
                                        <p:attrNameLst>
                                          <p:attrName>style.visibility</p:attrName>
                                        </p:attrNameLst>
                                      </p:cBhvr>
                                      <p:to>
                                        <p:strVal val="visible"/>
                                      </p:to>
                                    </p:set>
                                    <p:animEffect filter="fade" transition="in">
                                      <p:cBhvr>
                                        <p:cTn dur="1"/>
                                        <p:tgtEl>
                                          <p:spTgt spid="4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3" st="3"/>
                                            </p:txEl>
                                          </p:spTgt>
                                        </p:tgtEl>
                                        <p:attrNameLst>
                                          <p:attrName>style.visibility</p:attrName>
                                        </p:attrNameLst>
                                      </p:cBhvr>
                                      <p:to>
                                        <p:strVal val="visible"/>
                                      </p:to>
                                    </p:set>
                                    <p:animEffect filter="fade" transition="in">
                                      <p:cBhvr>
                                        <p:cTn dur="1"/>
                                        <p:tgtEl>
                                          <p:spTgt spid="4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4" st="4"/>
                                            </p:txEl>
                                          </p:spTgt>
                                        </p:tgtEl>
                                        <p:attrNameLst>
                                          <p:attrName>style.visibility</p:attrName>
                                        </p:attrNameLst>
                                      </p:cBhvr>
                                      <p:to>
                                        <p:strVal val="visible"/>
                                      </p:to>
                                    </p:set>
                                    <p:animEffect filter="fade" transition="in">
                                      <p:cBhvr>
                                        <p:cTn dur="1"/>
                                        <p:tgtEl>
                                          <p:spTgt spid="4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5" st="5"/>
                                            </p:txEl>
                                          </p:spTgt>
                                        </p:tgtEl>
                                        <p:attrNameLst>
                                          <p:attrName>style.visibility</p:attrName>
                                        </p:attrNameLst>
                                      </p:cBhvr>
                                      <p:to>
                                        <p:strVal val="visible"/>
                                      </p:to>
                                    </p:set>
                                    <p:animEffect filter="fade" transition="in">
                                      <p:cBhvr>
                                        <p:cTn dur="1"/>
                                        <p:tgtEl>
                                          <p:spTgt spid="4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6" st="6"/>
                                            </p:txEl>
                                          </p:spTgt>
                                        </p:tgtEl>
                                        <p:attrNameLst>
                                          <p:attrName>style.visibility</p:attrName>
                                        </p:attrNameLst>
                                      </p:cBhvr>
                                      <p:to>
                                        <p:strVal val="visible"/>
                                      </p:to>
                                    </p:set>
                                    <p:animEffect filter="fade" transition="in">
                                      <p:cBhvr>
                                        <p:cTn dur="1"/>
                                        <p:tgtEl>
                                          <p:spTgt spid="4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7" st="7"/>
                                            </p:txEl>
                                          </p:spTgt>
                                        </p:tgtEl>
                                        <p:attrNameLst>
                                          <p:attrName>style.visibility</p:attrName>
                                        </p:attrNameLst>
                                      </p:cBhvr>
                                      <p:to>
                                        <p:strVal val="visible"/>
                                      </p:to>
                                    </p:set>
                                    <p:animEffect filter="fade" transition="in">
                                      <p:cBhvr>
                                        <p:cTn dur="1"/>
                                        <p:tgtEl>
                                          <p:spTgt spid="48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8" st="8"/>
                                            </p:txEl>
                                          </p:spTgt>
                                        </p:tgtEl>
                                        <p:attrNameLst>
                                          <p:attrName>style.visibility</p:attrName>
                                        </p:attrNameLst>
                                      </p:cBhvr>
                                      <p:to>
                                        <p:strVal val="visible"/>
                                      </p:to>
                                    </p:set>
                                    <p:animEffect filter="fade" transition="in">
                                      <p:cBhvr>
                                        <p:cTn dur="1"/>
                                        <p:tgtEl>
                                          <p:spTgt spid="48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nvSpPr>
        <p:spPr>
          <a:xfrm>
            <a:off x="239900" y="176400"/>
            <a:ext cx="2942100" cy="493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t>Let’s review</a:t>
            </a:r>
            <a:endParaRPr b="1" sz="1800"/>
          </a:p>
        </p:txBody>
      </p:sp>
      <p:pic>
        <p:nvPicPr>
          <p:cNvPr id="61" name="Shape 61"/>
          <p:cNvPicPr preferRelativeResize="0"/>
          <p:nvPr/>
        </p:nvPicPr>
        <p:blipFill>
          <a:blip r:embed="rId3">
            <a:alphaModFix/>
          </a:blip>
          <a:stretch>
            <a:fillRect/>
          </a:stretch>
        </p:blipFill>
        <p:spPr>
          <a:xfrm>
            <a:off x="131225" y="519225"/>
            <a:ext cx="8716451" cy="1804550"/>
          </a:xfrm>
          <a:prstGeom prst="rect">
            <a:avLst/>
          </a:prstGeom>
          <a:noFill/>
          <a:ln>
            <a:noFill/>
          </a:ln>
        </p:spPr>
      </p:pic>
      <p:sp>
        <p:nvSpPr>
          <p:cNvPr id="62" name="Shape 62"/>
          <p:cNvSpPr txBox="1"/>
          <p:nvPr/>
        </p:nvSpPr>
        <p:spPr>
          <a:xfrm>
            <a:off x="232825" y="2413000"/>
            <a:ext cx="2808000" cy="38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Another way to look at this is:</a:t>
            </a:r>
            <a:endParaRPr b="1"/>
          </a:p>
        </p:txBody>
      </p:sp>
      <p:pic>
        <p:nvPicPr>
          <p:cNvPr id="63" name="Shape 63"/>
          <p:cNvPicPr preferRelativeResize="0"/>
          <p:nvPr/>
        </p:nvPicPr>
        <p:blipFill>
          <a:blip r:embed="rId4">
            <a:alphaModFix/>
          </a:blip>
          <a:stretch>
            <a:fillRect/>
          </a:stretch>
        </p:blipFill>
        <p:spPr>
          <a:xfrm>
            <a:off x="232825" y="2794000"/>
            <a:ext cx="3594100" cy="1717925"/>
          </a:xfrm>
          <a:prstGeom prst="rect">
            <a:avLst/>
          </a:prstGeom>
          <a:noFill/>
          <a:ln>
            <a:noFill/>
          </a:ln>
        </p:spPr>
      </p:pic>
      <p:pic>
        <p:nvPicPr>
          <p:cNvPr id="64" name="Shape 64"/>
          <p:cNvPicPr preferRelativeResize="0"/>
          <p:nvPr/>
        </p:nvPicPr>
        <p:blipFill>
          <a:blip r:embed="rId5">
            <a:alphaModFix/>
          </a:blip>
          <a:stretch>
            <a:fillRect/>
          </a:stretch>
        </p:blipFill>
        <p:spPr>
          <a:xfrm>
            <a:off x="4133800" y="3030624"/>
            <a:ext cx="4948025" cy="1322650"/>
          </a:xfrm>
          <a:prstGeom prst="rect">
            <a:avLst/>
          </a:prstGeom>
          <a:noFill/>
          <a:ln>
            <a:noFill/>
          </a:ln>
        </p:spPr>
      </p:pic>
      <p:sp>
        <p:nvSpPr>
          <p:cNvPr id="65" name="Shape 65"/>
          <p:cNvSpPr txBox="1"/>
          <p:nvPr/>
        </p:nvSpPr>
        <p:spPr>
          <a:xfrm>
            <a:off x="4198050" y="2723450"/>
            <a:ext cx="493800" cy="218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OR</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par>
                                <p:cTn fill="hold" nodeType="with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Shape 492"/>
          <p:cNvSpPr txBox="1"/>
          <p:nvPr/>
        </p:nvSpPr>
        <p:spPr>
          <a:xfrm>
            <a:off x="127000" y="105825"/>
            <a:ext cx="5320200" cy="510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t>SigFigs, which digits of a number are they?</a:t>
            </a:r>
            <a:endParaRPr b="1"/>
          </a:p>
        </p:txBody>
      </p:sp>
      <p:sp>
        <p:nvSpPr>
          <p:cNvPr id="493" name="Shape 493"/>
          <p:cNvSpPr txBox="1"/>
          <p:nvPr/>
        </p:nvSpPr>
        <p:spPr>
          <a:xfrm>
            <a:off x="286275" y="707925"/>
            <a:ext cx="8480700" cy="2042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Notice the number </a:t>
            </a:r>
            <a:r>
              <a:rPr lang="en">
                <a:solidFill>
                  <a:schemeClr val="dk1"/>
                </a:solidFill>
              </a:rPr>
              <a:t>5.86 284857867798787121 of a measurement </a:t>
            </a:r>
            <a:r>
              <a:rPr lang="en"/>
              <a:t>has no zeroes at all. </a:t>
            </a:r>
            <a:endParaRPr/>
          </a:p>
          <a:p>
            <a:pPr indent="0" lvl="0" marL="0" rtl="0">
              <a:spcBef>
                <a:spcPts val="0"/>
              </a:spcBef>
              <a:spcAft>
                <a:spcPts val="0"/>
              </a:spcAft>
              <a:buNone/>
            </a:pPr>
            <a:r>
              <a:rPr lang="en"/>
              <a:t>This is the easiest case as </a:t>
            </a:r>
            <a:r>
              <a:rPr lang="en">
                <a:solidFill>
                  <a:srgbClr val="FF0000"/>
                </a:solidFill>
              </a:rPr>
              <a:t>all non-zero digits are considered to be significant and should be counted</a:t>
            </a:r>
            <a:r>
              <a:rPr lang="en"/>
              <a:t>.</a:t>
            </a:r>
            <a:endParaRPr/>
          </a:p>
          <a:p>
            <a:pPr indent="0" lvl="0" marL="0" rtl="0">
              <a:spcBef>
                <a:spcPts val="0"/>
              </a:spcBef>
              <a:spcAft>
                <a:spcPts val="0"/>
              </a:spcAft>
              <a:buNone/>
            </a:pPr>
            <a:r>
              <a:t/>
            </a:r>
            <a:endParaRPr/>
          </a:p>
          <a:p>
            <a:pPr indent="0" lvl="0" marL="0">
              <a:spcBef>
                <a:spcPts val="0"/>
              </a:spcBef>
              <a:spcAft>
                <a:spcPts val="0"/>
              </a:spcAft>
              <a:buNone/>
            </a:pPr>
            <a:r>
              <a:rPr lang="en"/>
              <a:t>What about zeroes? </a:t>
            </a:r>
            <a:endParaRPr/>
          </a:p>
          <a:p>
            <a:pPr indent="0" lvl="0" marL="0" rtl="0">
              <a:spcBef>
                <a:spcPts val="0"/>
              </a:spcBef>
              <a:spcAft>
                <a:spcPts val="0"/>
              </a:spcAft>
              <a:buNone/>
            </a:pPr>
            <a:r>
              <a:rPr lang="en"/>
              <a:t>Not all zeroes are considered to be significant, thus not all should be counted.</a:t>
            </a:r>
            <a:endParaRPr/>
          </a:p>
          <a:p>
            <a:pPr indent="0" lvl="0" marL="0" rtl="0">
              <a:spcBef>
                <a:spcPts val="0"/>
              </a:spcBef>
              <a:spcAft>
                <a:spcPts val="0"/>
              </a:spcAft>
              <a:buNone/>
            </a:pPr>
            <a:r>
              <a:rPr lang="en"/>
              <a:t>There are three kinds of zeros as far as sig figs are concerned: </a:t>
            </a:r>
            <a:endParaRPr/>
          </a:p>
          <a:p>
            <a:pPr indent="-317500" lvl="0" marL="457200" rtl="0">
              <a:spcBef>
                <a:spcPts val="0"/>
              </a:spcBef>
              <a:spcAft>
                <a:spcPts val="0"/>
              </a:spcAft>
              <a:buSzPts val="1400"/>
              <a:buAutoNum type="arabicPeriod"/>
            </a:pPr>
            <a:r>
              <a:rPr lang="en"/>
              <a:t>Trapped zero     - </a:t>
            </a:r>
            <a:r>
              <a:rPr b="1" lang="en"/>
              <a:t>surrounded </a:t>
            </a:r>
            <a:r>
              <a:rPr lang="en"/>
              <a:t>by non zero digits.</a:t>
            </a:r>
            <a:endParaRPr/>
          </a:p>
          <a:p>
            <a:pPr indent="-317500" lvl="0" marL="457200" rtl="0">
              <a:spcBef>
                <a:spcPts val="0"/>
              </a:spcBef>
              <a:spcAft>
                <a:spcPts val="0"/>
              </a:spcAft>
              <a:buSzPts val="1400"/>
              <a:buAutoNum type="arabicPeriod"/>
            </a:pPr>
            <a:r>
              <a:rPr lang="en"/>
              <a:t>Leading zeroes  - appear </a:t>
            </a:r>
            <a:r>
              <a:rPr b="1" lang="en"/>
              <a:t>at the beginning</a:t>
            </a:r>
            <a:r>
              <a:rPr lang="en"/>
              <a:t> of a number, typically when there is a decimal point.</a:t>
            </a:r>
            <a:endParaRPr/>
          </a:p>
          <a:p>
            <a:pPr indent="-317500" lvl="0" marL="457200" rtl="0">
              <a:spcBef>
                <a:spcPts val="0"/>
              </a:spcBef>
              <a:spcAft>
                <a:spcPts val="0"/>
              </a:spcAft>
              <a:buSzPts val="1400"/>
              <a:buAutoNum type="arabicPeriod"/>
            </a:pPr>
            <a:r>
              <a:rPr lang="en"/>
              <a:t>Trailing zeroes   - appear </a:t>
            </a:r>
            <a:r>
              <a:rPr b="1" lang="en"/>
              <a:t>at the end</a:t>
            </a:r>
            <a:r>
              <a:rPr lang="en"/>
              <a:t> of the number.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xEl>
                                              <p:pRg end="0" st="0"/>
                                            </p:txEl>
                                          </p:spTgt>
                                        </p:tgtEl>
                                        <p:attrNameLst>
                                          <p:attrName>style.visibility</p:attrName>
                                        </p:attrNameLst>
                                      </p:cBhvr>
                                      <p:to>
                                        <p:strVal val="visible"/>
                                      </p:to>
                                    </p:set>
                                    <p:animEffect filter="fade" transition="in">
                                      <p:cBhvr>
                                        <p:cTn dur="1"/>
                                        <p:tgtEl>
                                          <p:spTgt spid="4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xEl>
                                              <p:pRg end="1" st="1"/>
                                            </p:txEl>
                                          </p:spTgt>
                                        </p:tgtEl>
                                        <p:attrNameLst>
                                          <p:attrName>style.visibility</p:attrName>
                                        </p:attrNameLst>
                                      </p:cBhvr>
                                      <p:to>
                                        <p:strVal val="visible"/>
                                      </p:to>
                                    </p:set>
                                    <p:animEffect filter="fade" transition="in">
                                      <p:cBhvr>
                                        <p:cTn dur="1"/>
                                        <p:tgtEl>
                                          <p:spTgt spid="4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xEl>
                                              <p:pRg end="2" st="2"/>
                                            </p:txEl>
                                          </p:spTgt>
                                        </p:tgtEl>
                                        <p:attrNameLst>
                                          <p:attrName>style.visibility</p:attrName>
                                        </p:attrNameLst>
                                      </p:cBhvr>
                                      <p:to>
                                        <p:strVal val="visible"/>
                                      </p:to>
                                    </p:set>
                                    <p:animEffect filter="fade" transition="in">
                                      <p:cBhvr>
                                        <p:cTn dur="1"/>
                                        <p:tgtEl>
                                          <p:spTgt spid="4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xEl>
                                              <p:pRg end="3" st="3"/>
                                            </p:txEl>
                                          </p:spTgt>
                                        </p:tgtEl>
                                        <p:attrNameLst>
                                          <p:attrName>style.visibility</p:attrName>
                                        </p:attrNameLst>
                                      </p:cBhvr>
                                      <p:to>
                                        <p:strVal val="visible"/>
                                      </p:to>
                                    </p:set>
                                    <p:animEffect filter="fade" transition="in">
                                      <p:cBhvr>
                                        <p:cTn dur="1"/>
                                        <p:tgtEl>
                                          <p:spTgt spid="4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xEl>
                                              <p:pRg end="4" st="4"/>
                                            </p:txEl>
                                          </p:spTgt>
                                        </p:tgtEl>
                                        <p:attrNameLst>
                                          <p:attrName>style.visibility</p:attrName>
                                        </p:attrNameLst>
                                      </p:cBhvr>
                                      <p:to>
                                        <p:strVal val="visible"/>
                                      </p:to>
                                    </p:set>
                                    <p:animEffect filter="fade" transition="in">
                                      <p:cBhvr>
                                        <p:cTn dur="1"/>
                                        <p:tgtEl>
                                          <p:spTgt spid="4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xEl>
                                              <p:pRg end="5" st="5"/>
                                            </p:txEl>
                                          </p:spTgt>
                                        </p:tgtEl>
                                        <p:attrNameLst>
                                          <p:attrName>style.visibility</p:attrName>
                                        </p:attrNameLst>
                                      </p:cBhvr>
                                      <p:to>
                                        <p:strVal val="visible"/>
                                      </p:to>
                                    </p:set>
                                    <p:animEffect filter="fade" transition="in">
                                      <p:cBhvr>
                                        <p:cTn dur="1"/>
                                        <p:tgtEl>
                                          <p:spTgt spid="4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xEl>
                                              <p:pRg end="6" st="6"/>
                                            </p:txEl>
                                          </p:spTgt>
                                        </p:tgtEl>
                                        <p:attrNameLst>
                                          <p:attrName>style.visibility</p:attrName>
                                        </p:attrNameLst>
                                      </p:cBhvr>
                                      <p:to>
                                        <p:strVal val="visible"/>
                                      </p:to>
                                    </p:set>
                                    <p:animEffect filter="fade" transition="in">
                                      <p:cBhvr>
                                        <p:cTn dur="1"/>
                                        <p:tgtEl>
                                          <p:spTgt spid="49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xEl>
                                              <p:pRg end="7" st="7"/>
                                            </p:txEl>
                                          </p:spTgt>
                                        </p:tgtEl>
                                        <p:attrNameLst>
                                          <p:attrName>style.visibility</p:attrName>
                                        </p:attrNameLst>
                                      </p:cBhvr>
                                      <p:to>
                                        <p:strVal val="visible"/>
                                      </p:to>
                                    </p:set>
                                    <p:animEffect filter="fade" transition="in">
                                      <p:cBhvr>
                                        <p:cTn dur="1"/>
                                        <p:tgtEl>
                                          <p:spTgt spid="49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xEl>
                                              <p:pRg end="8" st="8"/>
                                            </p:txEl>
                                          </p:spTgt>
                                        </p:tgtEl>
                                        <p:attrNameLst>
                                          <p:attrName>style.visibility</p:attrName>
                                        </p:attrNameLst>
                                      </p:cBhvr>
                                      <p:to>
                                        <p:strVal val="visible"/>
                                      </p:to>
                                    </p:set>
                                    <p:animEffect filter="fade" transition="in">
                                      <p:cBhvr>
                                        <p:cTn dur="1"/>
                                        <p:tgtEl>
                                          <p:spTgt spid="49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Shape 498"/>
          <p:cNvSpPr txBox="1"/>
          <p:nvPr/>
        </p:nvSpPr>
        <p:spPr>
          <a:xfrm>
            <a:off x="183450" y="362650"/>
            <a:ext cx="3330300" cy="156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u="sng"/>
              <a:t>Case 1: Trapped Zeroes</a:t>
            </a:r>
            <a:endParaRPr b="1" u="sng"/>
          </a:p>
          <a:p>
            <a:pPr indent="0" lvl="0" marL="0">
              <a:spcBef>
                <a:spcPts val="0"/>
              </a:spcBef>
              <a:spcAft>
                <a:spcPts val="0"/>
              </a:spcAft>
              <a:buNone/>
            </a:pPr>
            <a:r>
              <a:rPr lang="en"/>
              <a:t>The easiest to recognized are trapped zeroes:</a:t>
            </a:r>
            <a:endParaRPr/>
          </a:p>
          <a:p>
            <a:pPr indent="0" lvl="0" marL="0">
              <a:spcBef>
                <a:spcPts val="0"/>
              </a:spcBef>
              <a:spcAft>
                <a:spcPts val="0"/>
              </a:spcAft>
              <a:buNone/>
            </a:pPr>
            <a:r>
              <a:rPr lang="en"/>
              <a:t>1.9</a:t>
            </a:r>
            <a:r>
              <a:rPr lang="en">
                <a:solidFill>
                  <a:srgbClr val="FF0000"/>
                </a:solidFill>
              </a:rPr>
              <a:t>0</a:t>
            </a:r>
            <a:r>
              <a:rPr lang="en"/>
              <a:t>87</a:t>
            </a:r>
            <a:endParaRPr/>
          </a:p>
          <a:p>
            <a:pPr indent="0" lvl="0" marL="0">
              <a:spcBef>
                <a:spcPts val="0"/>
              </a:spcBef>
              <a:spcAft>
                <a:spcPts val="0"/>
              </a:spcAft>
              <a:buNone/>
            </a:pPr>
            <a:r>
              <a:rPr lang="en"/>
              <a:t>3</a:t>
            </a:r>
            <a:r>
              <a:rPr lang="en">
                <a:solidFill>
                  <a:srgbClr val="FF0000"/>
                </a:solidFill>
              </a:rPr>
              <a:t>0</a:t>
            </a:r>
            <a:r>
              <a:rPr lang="en"/>
              <a:t>.5</a:t>
            </a:r>
            <a:r>
              <a:rPr lang="en">
                <a:solidFill>
                  <a:srgbClr val="FF0000"/>
                </a:solidFill>
              </a:rPr>
              <a:t>0</a:t>
            </a:r>
            <a:r>
              <a:rPr lang="en"/>
              <a:t>8</a:t>
            </a:r>
            <a:endParaRPr/>
          </a:p>
          <a:p>
            <a:pPr indent="0" lvl="0" marL="0">
              <a:spcBef>
                <a:spcPts val="0"/>
              </a:spcBef>
              <a:spcAft>
                <a:spcPts val="0"/>
              </a:spcAft>
              <a:buNone/>
            </a:pPr>
            <a:r>
              <a:rPr lang="en"/>
              <a:t>They are surrounded by non-zero digits so easy to recognize. All such are considered significant digits and </a:t>
            </a:r>
            <a:r>
              <a:rPr b="1" lang="en"/>
              <a:t>should be counted</a:t>
            </a:r>
            <a:r>
              <a:rPr lang="en"/>
              <a:t>.</a:t>
            </a:r>
            <a:endParaRPr/>
          </a:p>
          <a:p>
            <a:pPr indent="0" lvl="0" marL="0">
              <a:spcBef>
                <a:spcPts val="0"/>
              </a:spcBef>
              <a:spcAft>
                <a:spcPts val="0"/>
              </a:spcAft>
              <a:buNone/>
            </a:pPr>
            <a:r>
              <a:t/>
            </a:r>
            <a:endParaRPr/>
          </a:p>
        </p:txBody>
      </p:sp>
      <p:sp>
        <p:nvSpPr>
          <p:cNvPr id="499" name="Shape 499"/>
          <p:cNvSpPr txBox="1"/>
          <p:nvPr/>
        </p:nvSpPr>
        <p:spPr>
          <a:xfrm>
            <a:off x="4141625" y="306175"/>
            <a:ext cx="4790700" cy="1940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u="sng"/>
              <a:t>Case 2: Leading Zeroes</a:t>
            </a:r>
            <a:endParaRPr b="1" u="sng"/>
          </a:p>
          <a:p>
            <a:pPr indent="0" lvl="0" marL="0" rtl="0">
              <a:spcBef>
                <a:spcPts val="0"/>
              </a:spcBef>
              <a:spcAft>
                <a:spcPts val="0"/>
              </a:spcAft>
              <a:buNone/>
            </a:pPr>
            <a:r>
              <a:rPr lang="en"/>
              <a:t>Leading zeroes are also very easy to recognize as they appear in the front of the number</a:t>
            </a:r>
            <a:r>
              <a:rPr lang="en"/>
              <a:t>:</a:t>
            </a:r>
            <a:endParaRPr/>
          </a:p>
          <a:p>
            <a:pPr indent="0" lvl="0" marL="0">
              <a:spcBef>
                <a:spcPts val="0"/>
              </a:spcBef>
              <a:spcAft>
                <a:spcPts val="0"/>
              </a:spcAft>
              <a:buNone/>
            </a:pPr>
            <a:r>
              <a:rPr b="1" lang="en">
                <a:solidFill>
                  <a:srgbClr val="0000FF"/>
                </a:solidFill>
              </a:rPr>
              <a:t>0.</a:t>
            </a:r>
            <a:r>
              <a:rPr lang="en">
                <a:solidFill>
                  <a:schemeClr val="dk1"/>
                </a:solidFill>
              </a:rPr>
              <a:t>2</a:t>
            </a:r>
            <a:endParaRPr>
              <a:solidFill>
                <a:schemeClr val="dk1"/>
              </a:solidFill>
            </a:endParaRPr>
          </a:p>
          <a:p>
            <a:pPr indent="0" lvl="0" marL="0" rtl="0">
              <a:spcBef>
                <a:spcPts val="0"/>
              </a:spcBef>
              <a:spcAft>
                <a:spcPts val="0"/>
              </a:spcAft>
              <a:buNone/>
            </a:pPr>
            <a:r>
              <a:rPr b="1" lang="en">
                <a:solidFill>
                  <a:srgbClr val="0000FF"/>
                </a:solidFill>
              </a:rPr>
              <a:t>0.0</a:t>
            </a:r>
            <a:r>
              <a:rPr lang="en"/>
              <a:t>1987</a:t>
            </a:r>
            <a:endParaRPr/>
          </a:p>
          <a:p>
            <a:pPr indent="0" lvl="0" marL="0" rtl="0">
              <a:spcBef>
                <a:spcPts val="0"/>
              </a:spcBef>
              <a:spcAft>
                <a:spcPts val="0"/>
              </a:spcAft>
              <a:buNone/>
            </a:pPr>
            <a:r>
              <a:rPr b="1" lang="en">
                <a:solidFill>
                  <a:srgbClr val="0000FF"/>
                </a:solidFill>
              </a:rPr>
              <a:t>0.000</a:t>
            </a:r>
            <a:r>
              <a:rPr lang="en"/>
              <a:t>508</a:t>
            </a:r>
            <a:endParaRPr/>
          </a:p>
          <a:p>
            <a:pPr indent="0" lvl="0" marL="0" rtl="0">
              <a:spcBef>
                <a:spcPts val="0"/>
              </a:spcBef>
              <a:spcAft>
                <a:spcPts val="0"/>
              </a:spcAft>
              <a:buNone/>
            </a:pPr>
            <a:r>
              <a:rPr lang="en"/>
              <a:t>All such are not considered significant digits and should </a:t>
            </a:r>
            <a:r>
              <a:rPr b="1" lang="en"/>
              <a:t>NOT be counted</a:t>
            </a:r>
            <a:r>
              <a:rPr lang="en"/>
              <a:t>.</a:t>
            </a:r>
            <a:endParaRPr/>
          </a:p>
          <a:p>
            <a:pPr indent="0" lvl="0" marL="0" rtl="0">
              <a:spcBef>
                <a:spcPts val="0"/>
              </a:spcBef>
              <a:spcAft>
                <a:spcPts val="0"/>
              </a:spcAft>
              <a:buNone/>
            </a:pPr>
            <a:r>
              <a:t/>
            </a:r>
            <a:endParaRPr/>
          </a:p>
        </p:txBody>
      </p:sp>
      <p:sp>
        <p:nvSpPr>
          <p:cNvPr id="500" name="Shape 500"/>
          <p:cNvSpPr txBox="1"/>
          <p:nvPr/>
        </p:nvSpPr>
        <p:spPr>
          <a:xfrm>
            <a:off x="183450" y="2483500"/>
            <a:ext cx="8904000" cy="1851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u="sng"/>
              <a:t>Case 3: Trailing Zeroes</a:t>
            </a:r>
            <a:endParaRPr b="1" u="sng"/>
          </a:p>
          <a:p>
            <a:pPr indent="0" lvl="0" marL="0">
              <a:spcBef>
                <a:spcPts val="0"/>
              </a:spcBef>
              <a:spcAft>
                <a:spcPts val="0"/>
              </a:spcAft>
              <a:buNone/>
            </a:pPr>
            <a:r>
              <a:rPr lang="en"/>
              <a:t>While trailing </a:t>
            </a:r>
            <a:r>
              <a:rPr lang="en"/>
              <a:t>zeroes are easy to recognize at the end of a number, they are </a:t>
            </a:r>
            <a:r>
              <a:rPr b="1" lang="en"/>
              <a:t>not always</a:t>
            </a:r>
            <a:r>
              <a:rPr lang="en"/>
              <a:t> considered significant.</a:t>
            </a:r>
            <a:br>
              <a:rPr lang="en"/>
            </a:br>
            <a:r>
              <a:rPr lang="en">
                <a:solidFill>
                  <a:schemeClr val="dk1"/>
                </a:solidFill>
              </a:rPr>
              <a:t>Trailing zeroes are considered significant </a:t>
            </a:r>
            <a:r>
              <a:rPr b="1" lang="en">
                <a:solidFill>
                  <a:schemeClr val="dk1"/>
                </a:solidFill>
              </a:rPr>
              <a:t>ONLY</a:t>
            </a:r>
            <a:r>
              <a:rPr lang="en">
                <a:solidFill>
                  <a:schemeClr val="dk1"/>
                </a:solidFill>
              </a:rPr>
              <a:t> if </a:t>
            </a:r>
            <a:r>
              <a:rPr b="1" lang="en">
                <a:solidFill>
                  <a:schemeClr val="dk1"/>
                </a:solidFill>
              </a:rPr>
              <a:t>a decimal point is present.</a:t>
            </a:r>
            <a:endParaRPr b="1">
              <a:solidFill>
                <a:schemeClr val="dk1"/>
              </a:solidFill>
            </a:endParaRPr>
          </a:p>
          <a:p>
            <a:pPr indent="0" lvl="0" marL="0" rtl="0">
              <a:spcBef>
                <a:spcPts val="0"/>
              </a:spcBef>
              <a:spcAft>
                <a:spcPts val="0"/>
              </a:spcAft>
              <a:buNone/>
            </a:pPr>
            <a:r>
              <a:rPr lang="en"/>
              <a:t> Here are some examples:</a:t>
            </a:r>
            <a:endParaRPr/>
          </a:p>
          <a:p>
            <a:pPr indent="0" lvl="0" marL="0" rtl="0">
              <a:spcBef>
                <a:spcPts val="0"/>
              </a:spcBef>
              <a:spcAft>
                <a:spcPts val="0"/>
              </a:spcAft>
              <a:buNone/>
            </a:pPr>
            <a:r>
              <a:rPr lang="en"/>
              <a:t>2.</a:t>
            </a:r>
            <a:r>
              <a:rPr lang="en">
                <a:solidFill>
                  <a:srgbClr val="9900FF"/>
                </a:solidFill>
              </a:rPr>
              <a:t>0</a:t>
            </a:r>
            <a:endParaRPr>
              <a:solidFill>
                <a:srgbClr val="9900FF"/>
              </a:solidFill>
            </a:endParaRPr>
          </a:p>
          <a:p>
            <a:pPr indent="0" lvl="0" marL="0" rtl="0">
              <a:spcBef>
                <a:spcPts val="0"/>
              </a:spcBef>
              <a:spcAft>
                <a:spcPts val="0"/>
              </a:spcAft>
              <a:buNone/>
            </a:pPr>
            <a:r>
              <a:rPr lang="en"/>
              <a:t>2</a:t>
            </a:r>
            <a:r>
              <a:rPr lang="en">
                <a:solidFill>
                  <a:srgbClr val="FF0000"/>
                </a:solidFill>
              </a:rPr>
              <a:t>00</a:t>
            </a:r>
            <a:endParaRPr>
              <a:solidFill>
                <a:srgbClr val="FF0000"/>
              </a:solidFill>
            </a:endParaRPr>
          </a:p>
          <a:p>
            <a:pPr indent="0" lvl="0" marL="0">
              <a:spcBef>
                <a:spcPts val="0"/>
              </a:spcBef>
              <a:spcAft>
                <a:spcPts val="0"/>
              </a:spcAft>
              <a:buNone/>
            </a:pPr>
            <a:r>
              <a:rPr lang="en"/>
              <a:t>2</a:t>
            </a:r>
            <a:r>
              <a:rPr lang="en">
                <a:solidFill>
                  <a:srgbClr val="9900FF"/>
                </a:solidFill>
              </a:rPr>
              <a:t>00.</a:t>
            </a:r>
            <a:endParaRPr>
              <a:solidFill>
                <a:srgbClr val="9900FF"/>
              </a:solidFill>
            </a:endParaRPr>
          </a:p>
          <a:p>
            <a:pPr indent="0" lvl="0" marL="0" rtl="0">
              <a:spcBef>
                <a:spcPts val="0"/>
              </a:spcBef>
              <a:spcAft>
                <a:spcPts val="0"/>
              </a:spcAft>
              <a:buNone/>
            </a:pPr>
            <a:r>
              <a:rPr lang="en"/>
              <a:t>2</a:t>
            </a:r>
            <a:r>
              <a:rPr lang="en">
                <a:solidFill>
                  <a:srgbClr val="9900FF"/>
                </a:solidFill>
              </a:rPr>
              <a:t>00.000</a:t>
            </a:r>
            <a:endParaRPr>
              <a:solidFill>
                <a:srgbClr val="9900FF"/>
              </a:solidFill>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cxnSp>
        <p:nvCxnSpPr>
          <p:cNvPr id="501" name="Shape 501"/>
          <p:cNvCxnSpPr/>
          <p:nvPr/>
        </p:nvCxnSpPr>
        <p:spPr>
          <a:xfrm flipH="1">
            <a:off x="613750" y="3462875"/>
            <a:ext cx="1982700" cy="84600"/>
          </a:xfrm>
          <a:prstGeom prst="straightConnector1">
            <a:avLst/>
          </a:prstGeom>
          <a:noFill/>
          <a:ln cap="flat" cmpd="sng" w="9525">
            <a:solidFill>
              <a:schemeClr val="dk2"/>
            </a:solidFill>
            <a:prstDash val="solid"/>
            <a:round/>
            <a:headEnd len="med" w="med" type="none"/>
            <a:tailEnd len="med" w="med" type="triangle"/>
          </a:ln>
        </p:spPr>
      </p:cxnSp>
      <p:sp>
        <p:nvSpPr>
          <p:cNvPr id="502" name="Shape 502"/>
          <p:cNvSpPr txBox="1"/>
          <p:nvPr/>
        </p:nvSpPr>
        <p:spPr>
          <a:xfrm>
            <a:off x="2659950" y="3349975"/>
            <a:ext cx="2596500" cy="303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All these trailing zeroes are </a:t>
            </a:r>
            <a:r>
              <a:rPr lang="en" sz="1000"/>
              <a:t>significant b/c the decimal point is present</a:t>
            </a:r>
            <a:endParaRPr sz="1000"/>
          </a:p>
        </p:txBody>
      </p:sp>
      <p:cxnSp>
        <p:nvCxnSpPr>
          <p:cNvPr id="503" name="Shape 503"/>
          <p:cNvCxnSpPr/>
          <p:nvPr/>
        </p:nvCxnSpPr>
        <p:spPr>
          <a:xfrm flipH="1">
            <a:off x="691350" y="3501625"/>
            <a:ext cx="1968600" cy="434100"/>
          </a:xfrm>
          <a:prstGeom prst="straightConnector1">
            <a:avLst/>
          </a:prstGeom>
          <a:noFill/>
          <a:ln cap="flat" cmpd="sng" w="9525">
            <a:solidFill>
              <a:schemeClr val="dk2"/>
            </a:solidFill>
            <a:prstDash val="solid"/>
            <a:round/>
            <a:headEnd len="med" w="med" type="none"/>
            <a:tailEnd len="med" w="med" type="triangle"/>
          </a:ln>
        </p:spPr>
      </p:cxnSp>
      <p:cxnSp>
        <p:nvCxnSpPr>
          <p:cNvPr id="504" name="Shape 504"/>
          <p:cNvCxnSpPr/>
          <p:nvPr/>
        </p:nvCxnSpPr>
        <p:spPr>
          <a:xfrm flipH="1">
            <a:off x="973650" y="3501625"/>
            <a:ext cx="1686300" cy="666900"/>
          </a:xfrm>
          <a:prstGeom prst="straightConnector1">
            <a:avLst/>
          </a:prstGeom>
          <a:noFill/>
          <a:ln cap="flat" cmpd="sng" w="9525">
            <a:solidFill>
              <a:schemeClr val="dk2"/>
            </a:solidFill>
            <a:prstDash val="solid"/>
            <a:round/>
            <a:headEnd len="med" w="med" type="none"/>
            <a:tailEnd len="med" w="med" type="triangle"/>
          </a:ln>
        </p:spPr>
      </p:cxnSp>
      <p:sp>
        <p:nvSpPr>
          <p:cNvPr id="505" name="Shape 505"/>
          <p:cNvSpPr txBox="1"/>
          <p:nvPr/>
        </p:nvSpPr>
        <p:spPr>
          <a:xfrm>
            <a:off x="2659950" y="3759200"/>
            <a:ext cx="2695200" cy="254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0000"/>
                </a:solidFill>
              </a:rPr>
              <a:t>The two zeroes are not significant because no decimal point is present</a:t>
            </a:r>
            <a:endParaRPr sz="1000">
              <a:solidFill>
                <a:srgbClr val="FF0000"/>
              </a:solidFill>
            </a:endParaRPr>
          </a:p>
        </p:txBody>
      </p:sp>
      <p:cxnSp>
        <p:nvCxnSpPr>
          <p:cNvPr id="506" name="Shape 506"/>
          <p:cNvCxnSpPr/>
          <p:nvPr/>
        </p:nvCxnSpPr>
        <p:spPr>
          <a:xfrm rot="10800000">
            <a:off x="634925" y="3759200"/>
            <a:ext cx="2010900" cy="120000"/>
          </a:xfrm>
          <a:prstGeom prst="straightConnector1">
            <a:avLst/>
          </a:prstGeom>
          <a:noFill/>
          <a:ln cap="flat" cmpd="sng" w="9525">
            <a:solidFill>
              <a:srgbClr val="FF0000"/>
            </a:solidFill>
            <a:prstDash val="solid"/>
            <a:round/>
            <a:headEnd len="med" w="med" type="none"/>
            <a:tailEnd len="med" w="med" type="triangle"/>
          </a:ln>
        </p:spPr>
      </p:cxnSp>
      <p:sp>
        <p:nvSpPr>
          <p:cNvPr id="507" name="Shape 507"/>
          <p:cNvSpPr txBox="1"/>
          <p:nvPr/>
        </p:nvSpPr>
        <p:spPr>
          <a:xfrm>
            <a:off x="232825" y="4298250"/>
            <a:ext cx="8318400" cy="80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Sig figs are very important in calculations b/c </a:t>
            </a:r>
            <a:r>
              <a:rPr lang="en">
                <a:solidFill>
                  <a:srgbClr val="0000FF"/>
                </a:solidFill>
              </a:rPr>
              <a:t>the result of a calculation can not be more precise than ANY OF the participating numbers with the lesser precision! </a:t>
            </a:r>
            <a:endParaRPr>
              <a:solidFill>
                <a:srgbClr val="0000FF"/>
              </a:solidFill>
            </a:endParaRPr>
          </a:p>
          <a:p>
            <a:pPr indent="0" lvl="0" marL="0">
              <a:spcBef>
                <a:spcPts val="0"/>
              </a:spcBef>
              <a:spcAft>
                <a:spcPts val="0"/>
              </a:spcAft>
              <a:buNone/>
            </a:pPr>
            <a:r>
              <a:rPr lang="en"/>
              <a:t>Before dealing with calculations you have to be able to count the significant digits in any number</a:t>
            </a:r>
            <a:endParaRPr/>
          </a:p>
          <a:p>
            <a:pPr indent="0" lvl="0" marL="0">
              <a:spcBef>
                <a:spcPts val="0"/>
              </a:spcBef>
              <a:spcAft>
                <a:spcPts val="0"/>
              </a:spcAft>
              <a:buNone/>
            </a:pPr>
            <a:r>
              <a:t/>
            </a:r>
            <a:endParaRPr/>
          </a:p>
        </p:txBody>
      </p:sp>
      <p:sp>
        <p:nvSpPr>
          <p:cNvPr id="508" name="Shape 508"/>
          <p:cNvSpPr txBox="1"/>
          <p:nvPr/>
        </p:nvSpPr>
        <p:spPr>
          <a:xfrm>
            <a:off x="70550" y="42325"/>
            <a:ext cx="4367400" cy="395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u="sng">
                <a:solidFill>
                  <a:srgbClr val="FF0000"/>
                </a:solidFill>
              </a:rPr>
              <a:t>Counting Significant </a:t>
            </a:r>
            <a:r>
              <a:rPr b="1" lang="en" sz="1800" u="sng">
                <a:solidFill>
                  <a:srgbClr val="FF0000"/>
                </a:solidFill>
              </a:rPr>
              <a:t>ZEROES</a:t>
            </a:r>
            <a:endParaRPr b="1" sz="1800" u="sng">
              <a:solidFill>
                <a:srgbClr val="FF0000"/>
              </a:solidFill>
            </a:endParaRPr>
          </a:p>
        </p:txBody>
      </p:sp>
      <p:sp>
        <p:nvSpPr>
          <p:cNvPr id="509" name="Shape 509"/>
          <p:cNvSpPr txBox="1"/>
          <p:nvPr/>
        </p:nvSpPr>
        <p:spPr>
          <a:xfrm>
            <a:off x="5672675" y="3351400"/>
            <a:ext cx="2899800" cy="747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2.9 x 2.9 = </a:t>
            </a:r>
            <a:r>
              <a:rPr lang="en">
                <a:solidFill>
                  <a:srgbClr val="FF0000"/>
                </a:solidFill>
              </a:rPr>
              <a:t>8.41</a:t>
            </a:r>
            <a:endParaRPr>
              <a:solidFill>
                <a:srgbClr val="FF0000"/>
              </a:solidFill>
            </a:endParaRPr>
          </a:p>
        </p:txBody>
      </p:sp>
      <p:sp>
        <p:nvSpPr>
          <p:cNvPr id="510" name="Shape 510"/>
          <p:cNvSpPr txBox="1"/>
          <p:nvPr/>
        </p:nvSpPr>
        <p:spPr>
          <a:xfrm>
            <a:off x="5693825" y="3915825"/>
            <a:ext cx="1855500" cy="183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measurement</a:t>
            </a:r>
            <a:endParaRPr/>
          </a:p>
        </p:txBody>
      </p:sp>
      <p:cxnSp>
        <p:nvCxnSpPr>
          <p:cNvPr id="511" name="Shape 511"/>
          <p:cNvCxnSpPr/>
          <p:nvPr/>
        </p:nvCxnSpPr>
        <p:spPr>
          <a:xfrm rot="10800000">
            <a:off x="5870275" y="3683125"/>
            <a:ext cx="70500" cy="359700"/>
          </a:xfrm>
          <a:prstGeom prst="straightConnector1">
            <a:avLst/>
          </a:prstGeom>
          <a:noFill/>
          <a:ln cap="flat" cmpd="sng" w="9525">
            <a:solidFill>
              <a:schemeClr val="dk2"/>
            </a:solidFill>
            <a:prstDash val="solid"/>
            <a:round/>
            <a:headEnd len="med" w="med" type="none"/>
            <a:tailEnd len="med" w="med" type="triangle"/>
          </a:ln>
        </p:spPr>
      </p:cxnSp>
      <p:cxnSp>
        <p:nvCxnSpPr>
          <p:cNvPr id="512" name="Shape 512"/>
          <p:cNvCxnSpPr/>
          <p:nvPr/>
        </p:nvCxnSpPr>
        <p:spPr>
          <a:xfrm flipH="1" rot="10800000">
            <a:off x="5969000" y="3675925"/>
            <a:ext cx="303300" cy="366900"/>
          </a:xfrm>
          <a:prstGeom prst="straightConnector1">
            <a:avLst/>
          </a:prstGeom>
          <a:noFill/>
          <a:ln cap="flat" cmpd="sng" w="9525">
            <a:solidFill>
              <a:schemeClr val="dk2"/>
            </a:solidFill>
            <a:prstDash val="solid"/>
            <a:round/>
            <a:headEnd len="med" w="med" type="none"/>
            <a:tailEnd len="med" w="med" type="triangle"/>
          </a:ln>
        </p:spPr>
      </p:cxnSp>
      <p:cxnSp>
        <p:nvCxnSpPr>
          <p:cNvPr id="513" name="Shape 513"/>
          <p:cNvCxnSpPr/>
          <p:nvPr/>
        </p:nvCxnSpPr>
        <p:spPr>
          <a:xfrm>
            <a:off x="7041450" y="3584225"/>
            <a:ext cx="381000" cy="148200"/>
          </a:xfrm>
          <a:prstGeom prst="straightConnector1">
            <a:avLst/>
          </a:prstGeom>
          <a:noFill/>
          <a:ln cap="flat" cmpd="sng" w="9525">
            <a:solidFill>
              <a:schemeClr val="dk2"/>
            </a:solidFill>
            <a:prstDash val="solid"/>
            <a:round/>
            <a:headEnd len="med" w="med" type="none"/>
            <a:tailEnd len="med" w="med" type="triangle"/>
          </a:ln>
        </p:spPr>
      </p:cxnSp>
      <p:sp>
        <p:nvSpPr>
          <p:cNvPr id="514" name="Shape 514"/>
          <p:cNvSpPr txBox="1"/>
          <p:nvPr/>
        </p:nvSpPr>
        <p:spPr>
          <a:xfrm>
            <a:off x="7309550" y="2991425"/>
            <a:ext cx="1686300" cy="59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0000"/>
                </a:solidFill>
              </a:rPr>
              <a:t>Not a measurement but a </a:t>
            </a:r>
            <a:r>
              <a:rPr b="1" lang="en" sz="1000">
                <a:solidFill>
                  <a:srgbClr val="FF0000"/>
                </a:solidFill>
              </a:rPr>
              <a:t>calculation</a:t>
            </a:r>
            <a:r>
              <a:rPr lang="en" sz="1000">
                <a:solidFill>
                  <a:srgbClr val="FF0000"/>
                </a:solidFill>
              </a:rPr>
              <a:t>, yet it has one more position of precision. Where would this precision come from if I only measured one decimal point? It’s a false precision that should be removed.</a:t>
            </a:r>
            <a:endParaRPr sz="10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xEl>
                                              <p:pRg end="0" st="0"/>
                                            </p:txEl>
                                          </p:spTgt>
                                        </p:tgtEl>
                                        <p:attrNameLst>
                                          <p:attrName>style.visibility</p:attrName>
                                        </p:attrNameLst>
                                      </p:cBhvr>
                                      <p:to>
                                        <p:strVal val="visible"/>
                                      </p:to>
                                    </p:set>
                                    <p:animEffect filter="fade" transition="in">
                                      <p:cBhvr>
                                        <p:cTn dur="1000"/>
                                        <p:tgtEl>
                                          <p:spTgt spid="5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xEl>
                                              <p:pRg end="1" st="1"/>
                                            </p:txEl>
                                          </p:spTgt>
                                        </p:tgtEl>
                                        <p:attrNameLst>
                                          <p:attrName>style.visibility</p:attrName>
                                        </p:attrNameLst>
                                      </p:cBhvr>
                                      <p:to>
                                        <p:strVal val="visible"/>
                                      </p:to>
                                    </p:set>
                                    <p:animEffect filter="fade" transition="in">
                                      <p:cBhvr>
                                        <p:cTn dur="1000"/>
                                        <p:tgtEl>
                                          <p:spTgt spid="5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xEl>
                                              <p:pRg end="2" st="2"/>
                                            </p:txEl>
                                          </p:spTgt>
                                        </p:tgtEl>
                                        <p:attrNameLst>
                                          <p:attrName>style.visibility</p:attrName>
                                        </p:attrNameLst>
                                      </p:cBhvr>
                                      <p:to>
                                        <p:strVal val="visible"/>
                                      </p:to>
                                    </p:set>
                                    <p:animEffect filter="fade" transition="in">
                                      <p:cBhvr>
                                        <p:cTn dur="1000"/>
                                        <p:tgtEl>
                                          <p:spTgt spid="5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000"/>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Shape 519"/>
          <p:cNvSpPr txBox="1"/>
          <p:nvPr/>
        </p:nvSpPr>
        <p:spPr>
          <a:xfrm>
            <a:off x="98775" y="42325"/>
            <a:ext cx="4713000" cy="402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Sig fig counting, E</a:t>
            </a:r>
            <a:r>
              <a:rPr b="1" lang="en"/>
              <a:t>xercises</a:t>
            </a:r>
            <a:r>
              <a:rPr b="1" lang="en"/>
              <a:t>:</a:t>
            </a:r>
            <a:endParaRPr b="1"/>
          </a:p>
        </p:txBody>
      </p:sp>
      <p:sp>
        <p:nvSpPr>
          <p:cNvPr id="520" name="Shape 520"/>
          <p:cNvSpPr txBox="1"/>
          <p:nvPr/>
        </p:nvSpPr>
        <p:spPr>
          <a:xfrm>
            <a:off x="218725" y="416275"/>
            <a:ext cx="7062600" cy="310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Take a look at the following numbers,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521" name="Shape 521"/>
          <p:cNvSpPr txBox="1"/>
          <p:nvPr/>
        </p:nvSpPr>
        <p:spPr>
          <a:xfrm>
            <a:off x="176400" y="708375"/>
            <a:ext cx="3534900" cy="3612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800"/>
              <a:t>25</a:t>
            </a:r>
            <a:endParaRPr b="1" sz="1800"/>
          </a:p>
          <a:p>
            <a:pPr indent="0" lvl="0" marL="0">
              <a:spcBef>
                <a:spcPts val="0"/>
              </a:spcBef>
              <a:spcAft>
                <a:spcPts val="0"/>
              </a:spcAft>
              <a:buClr>
                <a:schemeClr val="dk1"/>
              </a:buClr>
              <a:buSzPts val="1100"/>
              <a:buFont typeface="Arial"/>
              <a:buNone/>
            </a:pPr>
            <a:r>
              <a:rPr b="1" lang="en" sz="1800"/>
              <a:t>503</a:t>
            </a:r>
            <a:endParaRPr b="1" sz="1800"/>
          </a:p>
          <a:p>
            <a:pPr indent="0" lvl="0" marL="0">
              <a:spcBef>
                <a:spcPts val="0"/>
              </a:spcBef>
              <a:spcAft>
                <a:spcPts val="0"/>
              </a:spcAft>
              <a:buClr>
                <a:schemeClr val="dk1"/>
              </a:buClr>
              <a:buSzPts val="1100"/>
              <a:buFont typeface="Arial"/>
              <a:buNone/>
            </a:pPr>
            <a:r>
              <a:rPr b="1" lang="en" sz="1800"/>
              <a:t>0.9</a:t>
            </a:r>
            <a:endParaRPr b="1" sz="1800"/>
          </a:p>
          <a:p>
            <a:pPr indent="0" lvl="0" marL="0">
              <a:spcBef>
                <a:spcPts val="0"/>
              </a:spcBef>
              <a:spcAft>
                <a:spcPts val="0"/>
              </a:spcAft>
              <a:buClr>
                <a:schemeClr val="dk1"/>
              </a:buClr>
              <a:buSzPts val="1100"/>
              <a:buFont typeface="Arial"/>
              <a:buNone/>
            </a:pPr>
            <a:r>
              <a:rPr b="1" lang="en" sz="1800"/>
              <a:t>7800</a:t>
            </a:r>
            <a:endParaRPr b="1" sz="1800"/>
          </a:p>
          <a:p>
            <a:pPr indent="0" lvl="0" marL="0">
              <a:spcBef>
                <a:spcPts val="0"/>
              </a:spcBef>
              <a:spcAft>
                <a:spcPts val="0"/>
              </a:spcAft>
              <a:buClr>
                <a:schemeClr val="dk1"/>
              </a:buClr>
              <a:buSzPts val="1100"/>
              <a:buFont typeface="Arial"/>
              <a:buNone/>
            </a:pPr>
            <a:r>
              <a:rPr b="1" lang="en" sz="1800"/>
              <a:t>0.05680</a:t>
            </a:r>
            <a:endParaRPr b="1" sz="1800"/>
          </a:p>
          <a:p>
            <a:pPr indent="0" lvl="0" marL="0">
              <a:spcBef>
                <a:spcPts val="0"/>
              </a:spcBef>
              <a:spcAft>
                <a:spcPts val="0"/>
              </a:spcAft>
              <a:buClr>
                <a:schemeClr val="dk1"/>
              </a:buClr>
              <a:buSzPts val="1100"/>
              <a:buFont typeface="Arial"/>
              <a:buNone/>
            </a:pPr>
            <a:r>
              <a:rPr b="1" lang="en" sz="1800"/>
              <a:t>42413.5689</a:t>
            </a:r>
            <a:endParaRPr b="1" sz="1800"/>
          </a:p>
          <a:p>
            <a:pPr indent="0" lvl="0" marL="0">
              <a:spcBef>
                <a:spcPts val="0"/>
              </a:spcBef>
              <a:spcAft>
                <a:spcPts val="0"/>
              </a:spcAft>
              <a:buNone/>
            </a:pPr>
            <a:r>
              <a:rPr b="1" lang="en" sz="1800"/>
              <a:t>9,001,600,789</a:t>
            </a:r>
            <a:endParaRPr b="1" sz="1800"/>
          </a:p>
          <a:p>
            <a:pPr indent="0" lvl="0" marL="0">
              <a:spcBef>
                <a:spcPts val="0"/>
              </a:spcBef>
              <a:spcAft>
                <a:spcPts val="0"/>
              </a:spcAft>
              <a:buClr>
                <a:schemeClr val="dk1"/>
              </a:buClr>
              <a:buSzPts val="1100"/>
              <a:buFont typeface="Arial"/>
              <a:buNone/>
            </a:pPr>
            <a:r>
              <a:rPr b="1" lang="en" sz="1800">
                <a:solidFill>
                  <a:schemeClr val="dk1"/>
                </a:solidFill>
              </a:rPr>
              <a:t>9,001,600,78900</a:t>
            </a:r>
            <a:endParaRPr b="1" sz="1800"/>
          </a:p>
          <a:p>
            <a:pPr indent="0" lvl="0" marL="0">
              <a:spcBef>
                <a:spcPts val="0"/>
              </a:spcBef>
              <a:spcAft>
                <a:spcPts val="0"/>
              </a:spcAft>
              <a:buClr>
                <a:schemeClr val="dk1"/>
              </a:buClr>
              <a:buSzPts val="1100"/>
              <a:buFont typeface="Arial"/>
              <a:buNone/>
            </a:pPr>
            <a:r>
              <a:rPr b="1" lang="en" sz="1800"/>
              <a:t>0.000087504</a:t>
            </a:r>
            <a:endParaRPr b="1" sz="1800"/>
          </a:p>
          <a:p>
            <a:pPr indent="0" lvl="0" marL="0">
              <a:spcBef>
                <a:spcPts val="0"/>
              </a:spcBef>
              <a:spcAft>
                <a:spcPts val="0"/>
              </a:spcAft>
              <a:buClr>
                <a:schemeClr val="dk1"/>
              </a:buClr>
              <a:buSzPts val="1100"/>
              <a:buFont typeface="Arial"/>
              <a:buNone/>
            </a:pPr>
            <a:r>
              <a:rPr b="1" lang="en" sz="1800"/>
              <a:t>80,000</a:t>
            </a:r>
            <a:endParaRPr b="1" sz="1800"/>
          </a:p>
          <a:p>
            <a:pPr indent="0" lvl="0" marL="0">
              <a:spcBef>
                <a:spcPts val="0"/>
              </a:spcBef>
              <a:spcAft>
                <a:spcPts val="0"/>
              </a:spcAft>
              <a:buClr>
                <a:schemeClr val="dk1"/>
              </a:buClr>
              <a:buSzPts val="1100"/>
              <a:buFont typeface="Arial"/>
              <a:buNone/>
            </a:pPr>
            <a:r>
              <a:rPr b="1" lang="en" sz="1800"/>
              <a:t>100.0</a:t>
            </a:r>
            <a:endParaRPr b="1" sz="1800"/>
          </a:p>
          <a:p>
            <a:pPr indent="0" lvl="0" marL="0">
              <a:spcBef>
                <a:spcPts val="0"/>
              </a:spcBef>
              <a:spcAft>
                <a:spcPts val="0"/>
              </a:spcAft>
              <a:buClr>
                <a:schemeClr val="dk1"/>
              </a:buClr>
              <a:buSzPts val="1100"/>
              <a:buFont typeface="Arial"/>
              <a:buNone/>
            </a:pPr>
            <a:r>
              <a:rPr b="1" lang="en" sz="1800"/>
              <a:t>0.009802580</a:t>
            </a:r>
            <a:endParaRPr b="1" sz="1800"/>
          </a:p>
          <a:p>
            <a:pPr indent="0" lvl="0" marL="0">
              <a:spcBef>
                <a:spcPts val="0"/>
              </a:spcBef>
              <a:spcAft>
                <a:spcPts val="0"/>
              </a:spcAft>
              <a:buClr>
                <a:schemeClr val="dk1"/>
              </a:buClr>
              <a:buSzPts val="1100"/>
              <a:buFont typeface="Arial"/>
              <a:buNone/>
            </a:pPr>
            <a:r>
              <a:rPr b="1" lang="en" sz="1800"/>
              <a:t>42.00</a:t>
            </a:r>
            <a:endParaRPr b="1" sz="1800"/>
          </a:p>
          <a:p>
            <a:pPr indent="0" lvl="0" marL="0">
              <a:spcBef>
                <a:spcPts val="0"/>
              </a:spcBef>
              <a:spcAft>
                <a:spcPts val="0"/>
              </a:spcAft>
              <a:buClr>
                <a:schemeClr val="dk1"/>
              </a:buClr>
              <a:buSzPts val="1100"/>
              <a:buFont typeface="Arial"/>
              <a:buNone/>
            </a:pPr>
            <a:r>
              <a:rPr b="1" lang="en" sz="1800"/>
              <a:t>0.0010300</a:t>
            </a:r>
            <a:endParaRPr b="1" sz="1800"/>
          </a:p>
          <a:p>
            <a:pPr indent="0" lvl="0" marL="0">
              <a:spcBef>
                <a:spcPts val="0"/>
              </a:spcBef>
              <a:spcAft>
                <a:spcPts val="0"/>
              </a:spcAft>
              <a:buNone/>
            </a:pPr>
            <a:r>
              <a:t/>
            </a:r>
            <a:endParaRPr b="1" sz="1800"/>
          </a:p>
        </p:txBody>
      </p:sp>
      <p:sp>
        <p:nvSpPr>
          <p:cNvPr id="522" name="Shape 522"/>
          <p:cNvSpPr txBox="1"/>
          <p:nvPr/>
        </p:nvSpPr>
        <p:spPr>
          <a:xfrm>
            <a:off x="5602100" y="784575"/>
            <a:ext cx="3000000" cy="3612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rgbClr val="FF0000"/>
                </a:solidFill>
              </a:rPr>
              <a:t>25</a:t>
            </a:r>
            <a:endParaRPr b="1" sz="1800">
              <a:solidFill>
                <a:srgbClr val="FF0000"/>
              </a:solidFill>
            </a:endParaRPr>
          </a:p>
          <a:p>
            <a:pPr indent="0" lvl="0" marL="0" rtl="0">
              <a:spcBef>
                <a:spcPts val="0"/>
              </a:spcBef>
              <a:spcAft>
                <a:spcPts val="0"/>
              </a:spcAft>
              <a:buNone/>
            </a:pPr>
            <a:r>
              <a:rPr b="1" lang="en" sz="1800">
                <a:solidFill>
                  <a:srgbClr val="FF0000"/>
                </a:solidFill>
              </a:rPr>
              <a:t>5</a:t>
            </a:r>
            <a:r>
              <a:rPr b="1" lang="en" sz="1800">
                <a:solidFill>
                  <a:srgbClr val="1155CC"/>
                </a:solidFill>
              </a:rPr>
              <a:t>0</a:t>
            </a:r>
            <a:r>
              <a:rPr b="1" lang="en" sz="1800">
                <a:solidFill>
                  <a:srgbClr val="FF0000"/>
                </a:solidFill>
              </a:rPr>
              <a:t>3</a:t>
            </a:r>
            <a:endParaRPr b="1" sz="1800">
              <a:solidFill>
                <a:srgbClr val="FF0000"/>
              </a:solidFill>
            </a:endParaRPr>
          </a:p>
          <a:p>
            <a:pPr indent="0" lvl="0" marL="0" rtl="0">
              <a:spcBef>
                <a:spcPts val="0"/>
              </a:spcBef>
              <a:spcAft>
                <a:spcPts val="0"/>
              </a:spcAft>
              <a:buNone/>
            </a:pPr>
            <a:r>
              <a:rPr b="1" lang="en" sz="1800">
                <a:solidFill>
                  <a:srgbClr val="9E9E9E"/>
                </a:solidFill>
              </a:rPr>
              <a:t>0.</a:t>
            </a:r>
            <a:r>
              <a:rPr b="1" lang="en" sz="1800">
                <a:solidFill>
                  <a:srgbClr val="FF0000"/>
                </a:solidFill>
              </a:rPr>
              <a:t>9</a:t>
            </a:r>
            <a:endParaRPr b="1" sz="1800">
              <a:solidFill>
                <a:srgbClr val="FF0000"/>
              </a:solidFill>
            </a:endParaRPr>
          </a:p>
          <a:p>
            <a:pPr indent="0" lvl="0" marL="0" rtl="0">
              <a:spcBef>
                <a:spcPts val="0"/>
              </a:spcBef>
              <a:spcAft>
                <a:spcPts val="0"/>
              </a:spcAft>
              <a:buNone/>
            </a:pPr>
            <a:r>
              <a:rPr b="1" lang="en" sz="1800">
                <a:solidFill>
                  <a:srgbClr val="FF0000"/>
                </a:solidFill>
              </a:rPr>
              <a:t>78</a:t>
            </a:r>
            <a:r>
              <a:rPr b="1" lang="en" sz="1800"/>
              <a:t>00</a:t>
            </a:r>
            <a:endParaRPr b="1" sz="1800"/>
          </a:p>
          <a:p>
            <a:pPr indent="0" lvl="0" marL="0" rtl="0">
              <a:spcBef>
                <a:spcPts val="0"/>
              </a:spcBef>
              <a:spcAft>
                <a:spcPts val="0"/>
              </a:spcAft>
              <a:buNone/>
            </a:pPr>
            <a:r>
              <a:rPr b="1" lang="en" sz="1800">
                <a:solidFill>
                  <a:srgbClr val="9E9E9E"/>
                </a:solidFill>
              </a:rPr>
              <a:t>0.0</a:t>
            </a:r>
            <a:r>
              <a:rPr b="1" lang="en" sz="1800">
                <a:solidFill>
                  <a:srgbClr val="FF0000"/>
                </a:solidFill>
              </a:rPr>
              <a:t>568</a:t>
            </a:r>
            <a:r>
              <a:rPr b="1" lang="en" sz="1800">
                <a:solidFill>
                  <a:srgbClr val="FF00FF"/>
                </a:solidFill>
              </a:rPr>
              <a:t>0</a:t>
            </a:r>
            <a:endParaRPr b="1" sz="1800">
              <a:solidFill>
                <a:srgbClr val="FF00FF"/>
              </a:solidFill>
            </a:endParaRPr>
          </a:p>
          <a:p>
            <a:pPr indent="0" lvl="0" marL="0" rtl="0">
              <a:spcBef>
                <a:spcPts val="0"/>
              </a:spcBef>
              <a:spcAft>
                <a:spcPts val="0"/>
              </a:spcAft>
              <a:buNone/>
            </a:pPr>
            <a:r>
              <a:rPr b="1" lang="en" sz="1800">
                <a:solidFill>
                  <a:srgbClr val="FF0000"/>
                </a:solidFill>
              </a:rPr>
              <a:t>42413.5689</a:t>
            </a:r>
            <a:endParaRPr b="1" sz="1800">
              <a:solidFill>
                <a:srgbClr val="FF0000"/>
              </a:solidFill>
            </a:endParaRPr>
          </a:p>
          <a:p>
            <a:pPr indent="0" lvl="0" marL="0">
              <a:spcBef>
                <a:spcPts val="0"/>
              </a:spcBef>
              <a:spcAft>
                <a:spcPts val="0"/>
              </a:spcAft>
              <a:buNone/>
            </a:pPr>
            <a:r>
              <a:rPr b="1" lang="en" sz="1800">
                <a:solidFill>
                  <a:srgbClr val="FF0000"/>
                </a:solidFill>
              </a:rPr>
              <a:t>9,</a:t>
            </a:r>
            <a:r>
              <a:rPr b="1" lang="en" sz="1800">
                <a:solidFill>
                  <a:srgbClr val="1155CC"/>
                </a:solidFill>
              </a:rPr>
              <a:t>00</a:t>
            </a:r>
            <a:r>
              <a:rPr b="1" lang="en" sz="1800">
                <a:solidFill>
                  <a:srgbClr val="FF0000"/>
                </a:solidFill>
              </a:rPr>
              <a:t>1,6</a:t>
            </a:r>
            <a:r>
              <a:rPr b="1" lang="en" sz="1800">
                <a:solidFill>
                  <a:srgbClr val="1155CC"/>
                </a:solidFill>
              </a:rPr>
              <a:t>00</a:t>
            </a:r>
            <a:r>
              <a:rPr b="1" lang="en" sz="1800">
                <a:solidFill>
                  <a:srgbClr val="FF0000"/>
                </a:solidFill>
              </a:rPr>
              <a:t>,789</a:t>
            </a:r>
            <a:endParaRPr b="1" sz="1800">
              <a:solidFill>
                <a:srgbClr val="FF0000"/>
              </a:solidFill>
            </a:endParaRPr>
          </a:p>
          <a:p>
            <a:pPr indent="0" lvl="0" marL="0" rtl="0">
              <a:spcBef>
                <a:spcPts val="0"/>
              </a:spcBef>
              <a:spcAft>
                <a:spcPts val="0"/>
              </a:spcAft>
              <a:buNone/>
            </a:pPr>
            <a:r>
              <a:rPr b="1" lang="en" sz="1800">
                <a:solidFill>
                  <a:srgbClr val="FF0000"/>
                </a:solidFill>
              </a:rPr>
              <a:t>9,001,600,789</a:t>
            </a:r>
            <a:r>
              <a:rPr b="1" lang="en" sz="1800">
                <a:solidFill>
                  <a:schemeClr val="dk1"/>
                </a:solidFill>
              </a:rPr>
              <a:t>00</a:t>
            </a:r>
            <a:endParaRPr b="1" sz="1800">
              <a:solidFill>
                <a:srgbClr val="FF0000"/>
              </a:solidFill>
            </a:endParaRPr>
          </a:p>
          <a:p>
            <a:pPr indent="0" lvl="0" marL="0" rtl="0">
              <a:spcBef>
                <a:spcPts val="0"/>
              </a:spcBef>
              <a:spcAft>
                <a:spcPts val="0"/>
              </a:spcAft>
              <a:buNone/>
            </a:pPr>
            <a:r>
              <a:rPr b="1" lang="en" sz="1800">
                <a:solidFill>
                  <a:srgbClr val="9E9E9E"/>
                </a:solidFill>
              </a:rPr>
              <a:t>0.0000</a:t>
            </a:r>
            <a:r>
              <a:rPr b="1" lang="en" sz="1800">
                <a:solidFill>
                  <a:srgbClr val="FF0000"/>
                </a:solidFill>
              </a:rPr>
              <a:t>87504</a:t>
            </a:r>
            <a:endParaRPr b="1" sz="1800">
              <a:solidFill>
                <a:srgbClr val="FF0000"/>
              </a:solidFill>
            </a:endParaRPr>
          </a:p>
          <a:p>
            <a:pPr indent="0" lvl="0" marL="0" rtl="0">
              <a:spcBef>
                <a:spcPts val="0"/>
              </a:spcBef>
              <a:spcAft>
                <a:spcPts val="0"/>
              </a:spcAft>
              <a:buNone/>
            </a:pPr>
            <a:r>
              <a:rPr b="1" lang="en" sz="1800">
                <a:solidFill>
                  <a:srgbClr val="FF0000"/>
                </a:solidFill>
              </a:rPr>
              <a:t>8</a:t>
            </a:r>
            <a:r>
              <a:rPr b="1" lang="en" sz="1800"/>
              <a:t>0,000</a:t>
            </a:r>
            <a:endParaRPr b="1" sz="1800"/>
          </a:p>
          <a:p>
            <a:pPr indent="0" lvl="0" marL="0" rtl="0">
              <a:spcBef>
                <a:spcPts val="0"/>
              </a:spcBef>
              <a:spcAft>
                <a:spcPts val="0"/>
              </a:spcAft>
              <a:buNone/>
            </a:pPr>
            <a:r>
              <a:rPr b="1" lang="en" sz="1800">
                <a:solidFill>
                  <a:srgbClr val="FF0000"/>
                </a:solidFill>
              </a:rPr>
              <a:t>100.</a:t>
            </a:r>
            <a:r>
              <a:rPr b="1" lang="en" sz="1800">
                <a:solidFill>
                  <a:srgbClr val="38761D"/>
                </a:solidFill>
              </a:rPr>
              <a:t>0</a:t>
            </a:r>
            <a:endParaRPr b="1" sz="1800">
              <a:solidFill>
                <a:srgbClr val="38761D"/>
              </a:solidFill>
            </a:endParaRPr>
          </a:p>
          <a:p>
            <a:pPr indent="0" lvl="0" marL="0">
              <a:spcBef>
                <a:spcPts val="0"/>
              </a:spcBef>
              <a:spcAft>
                <a:spcPts val="0"/>
              </a:spcAft>
              <a:buNone/>
            </a:pPr>
            <a:r>
              <a:rPr b="1" lang="en" sz="1800">
                <a:solidFill>
                  <a:srgbClr val="9E9E9E"/>
                </a:solidFill>
              </a:rPr>
              <a:t>0.00</a:t>
            </a:r>
            <a:r>
              <a:rPr b="1" lang="en" sz="1800">
                <a:solidFill>
                  <a:srgbClr val="FF0000"/>
                </a:solidFill>
              </a:rPr>
              <a:t>980258</a:t>
            </a:r>
            <a:r>
              <a:rPr b="1" lang="en" sz="1800">
                <a:solidFill>
                  <a:srgbClr val="FF00FF"/>
                </a:solidFill>
              </a:rPr>
              <a:t>0</a:t>
            </a:r>
            <a:endParaRPr b="1" sz="1800">
              <a:solidFill>
                <a:srgbClr val="FF00FF"/>
              </a:solidFill>
            </a:endParaRPr>
          </a:p>
          <a:p>
            <a:pPr indent="0" lvl="0" marL="0" rtl="0">
              <a:spcBef>
                <a:spcPts val="0"/>
              </a:spcBef>
              <a:spcAft>
                <a:spcPts val="0"/>
              </a:spcAft>
              <a:buNone/>
            </a:pPr>
            <a:r>
              <a:rPr b="1" lang="en" sz="1800">
                <a:solidFill>
                  <a:srgbClr val="FF0000"/>
                </a:solidFill>
              </a:rPr>
              <a:t>42.</a:t>
            </a:r>
            <a:r>
              <a:rPr b="1" lang="en" sz="1800">
                <a:solidFill>
                  <a:srgbClr val="38761D"/>
                </a:solidFill>
              </a:rPr>
              <a:t>00</a:t>
            </a:r>
            <a:endParaRPr b="1" sz="1800">
              <a:solidFill>
                <a:srgbClr val="FF0000"/>
              </a:solidFill>
            </a:endParaRPr>
          </a:p>
        </p:txBody>
      </p:sp>
      <p:cxnSp>
        <p:nvCxnSpPr>
          <p:cNvPr id="523" name="Shape 523"/>
          <p:cNvCxnSpPr/>
          <p:nvPr/>
        </p:nvCxnSpPr>
        <p:spPr>
          <a:xfrm flipH="1" rot="10800000">
            <a:off x="3958175" y="1618600"/>
            <a:ext cx="1679100" cy="818400"/>
          </a:xfrm>
          <a:prstGeom prst="straightConnector1">
            <a:avLst/>
          </a:prstGeom>
          <a:noFill/>
          <a:ln cap="flat" cmpd="sng" w="9525">
            <a:solidFill>
              <a:srgbClr val="B7B7B7"/>
            </a:solidFill>
            <a:prstDash val="solid"/>
            <a:round/>
            <a:headEnd len="med" w="med" type="none"/>
            <a:tailEnd len="med" w="med" type="triangle"/>
          </a:ln>
        </p:spPr>
      </p:cxnSp>
      <p:cxnSp>
        <p:nvCxnSpPr>
          <p:cNvPr id="524" name="Shape 524"/>
          <p:cNvCxnSpPr/>
          <p:nvPr/>
        </p:nvCxnSpPr>
        <p:spPr>
          <a:xfrm flipH="1" rot="10800000">
            <a:off x="3979325" y="2133700"/>
            <a:ext cx="1615800" cy="317400"/>
          </a:xfrm>
          <a:prstGeom prst="straightConnector1">
            <a:avLst/>
          </a:prstGeom>
          <a:noFill/>
          <a:ln cap="flat" cmpd="sng" w="9525">
            <a:solidFill>
              <a:srgbClr val="B7B7B7"/>
            </a:solidFill>
            <a:prstDash val="solid"/>
            <a:round/>
            <a:headEnd len="med" w="med" type="none"/>
            <a:tailEnd len="med" w="med" type="triangle"/>
          </a:ln>
        </p:spPr>
      </p:cxnSp>
      <p:cxnSp>
        <p:nvCxnSpPr>
          <p:cNvPr id="525" name="Shape 525"/>
          <p:cNvCxnSpPr/>
          <p:nvPr/>
        </p:nvCxnSpPr>
        <p:spPr>
          <a:xfrm>
            <a:off x="3951100" y="2465200"/>
            <a:ext cx="1693500" cy="776100"/>
          </a:xfrm>
          <a:prstGeom prst="straightConnector1">
            <a:avLst/>
          </a:prstGeom>
          <a:noFill/>
          <a:ln cap="flat" cmpd="sng" w="9525">
            <a:solidFill>
              <a:srgbClr val="B7B7B7"/>
            </a:solidFill>
            <a:prstDash val="solid"/>
            <a:round/>
            <a:headEnd len="med" w="med" type="none"/>
            <a:tailEnd len="med" w="med" type="triangle"/>
          </a:ln>
        </p:spPr>
      </p:cxnSp>
      <p:cxnSp>
        <p:nvCxnSpPr>
          <p:cNvPr id="526" name="Shape 526"/>
          <p:cNvCxnSpPr/>
          <p:nvPr/>
        </p:nvCxnSpPr>
        <p:spPr>
          <a:xfrm>
            <a:off x="3965350" y="2405675"/>
            <a:ext cx="1700100" cy="1562400"/>
          </a:xfrm>
          <a:prstGeom prst="straightConnector1">
            <a:avLst/>
          </a:prstGeom>
          <a:noFill/>
          <a:ln cap="flat" cmpd="sng" w="9525">
            <a:solidFill>
              <a:srgbClr val="B7B7B7"/>
            </a:solidFill>
            <a:prstDash val="solid"/>
            <a:round/>
            <a:headEnd len="med" w="med" type="none"/>
            <a:tailEnd len="med" w="med" type="triangle"/>
          </a:ln>
        </p:spPr>
      </p:cxnSp>
      <p:sp>
        <p:nvSpPr>
          <p:cNvPr id="527" name="Shape 527"/>
          <p:cNvSpPr txBox="1"/>
          <p:nvPr/>
        </p:nvSpPr>
        <p:spPr>
          <a:xfrm>
            <a:off x="3019850" y="2098350"/>
            <a:ext cx="952500" cy="585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A</a:t>
            </a:r>
            <a:r>
              <a:rPr lang="en" sz="1000"/>
              <a:t>ll </a:t>
            </a:r>
            <a:r>
              <a:rPr b="1" lang="en" sz="1000"/>
              <a:t>leading </a:t>
            </a:r>
            <a:r>
              <a:rPr b="1" lang="en" sz="1000"/>
              <a:t>zeros</a:t>
            </a:r>
            <a:r>
              <a:rPr lang="en" sz="1000"/>
              <a:t> are </a:t>
            </a:r>
            <a:r>
              <a:rPr b="1" lang="en" sz="1000"/>
              <a:t>insignificant</a:t>
            </a:r>
            <a:endParaRPr b="1" sz="1000"/>
          </a:p>
        </p:txBody>
      </p:sp>
      <p:cxnSp>
        <p:nvCxnSpPr>
          <p:cNvPr id="528" name="Shape 528"/>
          <p:cNvCxnSpPr/>
          <p:nvPr/>
        </p:nvCxnSpPr>
        <p:spPr>
          <a:xfrm rot="10800000">
            <a:off x="6250975" y="1823375"/>
            <a:ext cx="2342700" cy="1044000"/>
          </a:xfrm>
          <a:prstGeom prst="straightConnector1">
            <a:avLst/>
          </a:prstGeom>
          <a:noFill/>
          <a:ln cap="flat" cmpd="sng" w="9525">
            <a:solidFill>
              <a:srgbClr val="000000"/>
            </a:solidFill>
            <a:prstDash val="solid"/>
            <a:round/>
            <a:headEnd len="med" w="med" type="none"/>
            <a:tailEnd len="med" w="med" type="triangle"/>
          </a:ln>
        </p:spPr>
      </p:cxnSp>
      <p:cxnSp>
        <p:nvCxnSpPr>
          <p:cNvPr id="529" name="Shape 529"/>
          <p:cNvCxnSpPr/>
          <p:nvPr/>
        </p:nvCxnSpPr>
        <p:spPr>
          <a:xfrm flipH="1">
            <a:off x="7436500" y="2839150"/>
            <a:ext cx="1086600" cy="39600"/>
          </a:xfrm>
          <a:prstGeom prst="straightConnector1">
            <a:avLst/>
          </a:prstGeom>
          <a:noFill/>
          <a:ln cap="flat" cmpd="sng" w="9525">
            <a:solidFill>
              <a:srgbClr val="000000"/>
            </a:solidFill>
            <a:prstDash val="solid"/>
            <a:round/>
            <a:headEnd len="med" w="med" type="none"/>
            <a:tailEnd len="med" w="med" type="triangle"/>
          </a:ln>
        </p:spPr>
      </p:cxnSp>
      <p:cxnSp>
        <p:nvCxnSpPr>
          <p:cNvPr id="530" name="Shape 530"/>
          <p:cNvCxnSpPr/>
          <p:nvPr/>
        </p:nvCxnSpPr>
        <p:spPr>
          <a:xfrm flipH="1">
            <a:off x="6415200" y="2818000"/>
            <a:ext cx="2157300" cy="587400"/>
          </a:xfrm>
          <a:prstGeom prst="straightConnector1">
            <a:avLst/>
          </a:prstGeom>
          <a:noFill/>
          <a:ln cap="flat" cmpd="sng" w="9525">
            <a:solidFill>
              <a:srgbClr val="000000"/>
            </a:solidFill>
            <a:prstDash val="solid"/>
            <a:round/>
            <a:headEnd len="med" w="med" type="none"/>
            <a:tailEnd len="med" w="med" type="triangle"/>
          </a:ln>
        </p:spPr>
      </p:cxnSp>
      <p:sp>
        <p:nvSpPr>
          <p:cNvPr id="531" name="Shape 531"/>
          <p:cNvSpPr txBox="1"/>
          <p:nvPr/>
        </p:nvSpPr>
        <p:spPr>
          <a:xfrm>
            <a:off x="8113800" y="2867375"/>
            <a:ext cx="1030200" cy="1182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t>Trailing</a:t>
            </a:r>
            <a:r>
              <a:rPr b="1" lang="en" sz="1000"/>
              <a:t> </a:t>
            </a:r>
            <a:r>
              <a:rPr b="1" lang="en" sz="1000"/>
              <a:t>zeros</a:t>
            </a:r>
            <a:r>
              <a:rPr lang="en" sz="1000"/>
              <a:t> are </a:t>
            </a:r>
            <a:r>
              <a:rPr b="1" lang="en" sz="1000"/>
              <a:t>insignificant </a:t>
            </a:r>
            <a:r>
              <a:rPr lang="en" sz="1000"/>
              <a:t>when there is </a:t>
            </a:r>
            <a:r>
              <a:rPr b="1" lang="en" sz="1000"/>
              <a:t>no decimal point</a:t>
            </a:r>
            <a:r>
              <a:rPr lang="en" sz="1000"/>
              <a:t>.</a:t>
            </a:r>
            <a:endParaRPr sz="1000"/>
          </a:p>
        </p:txBody>
      </p:sp>
      <p:cxnSp>
        <p:nvCxnSpPr>
          <p:cNvPr id="532" name="Shape 532"/>
          <p:cNvCxnSpPr/>
          <p:nvPr/>
        </p:nvCxnSpPr>
        <p:spPr>
          <a:xfrm flipH="1">
            <a:off x="6090200" y="870650"/>
            <a:ext cx="817200" cy="316200"/>
          </a:xfrm>
          <a:prstGeom prst="straightConnector1">
            <a:avLst/>
          </a:prstGeom>
          <a:noFill/>
          <a:ln cap="flat" cmpd="sng" w="9525">
            <a:solidFill>
              <a:srgbClr val="4A86E8"/>
            </a:solidFill>
            <a:prstDash val="solid"/>
            <a:round/>
            <a:headEnd len="med" w="med" type="none"/>
            <a:tailEnd len="med" w="med" type="triangle"/>
          </a:ln>
        </p:spPr>
      </p:cxnSp>
      <p:cxnSp>
        <p:nvCxnSpPr>
          <p:cNvPr id="533" name="Shape 533"/>
          <p:cNvCxnSpPr/>
          <p:nvPr/>
        </p:nvCxnSpPr>
        <p:spPr>
          <a:xfrm flipH="1">
            <a:off x="6669650" y="891825"/>
            <a:ext cx="244800" cy="1588200"/>
          </a:xfrm>
          <a:prstGeom prst="straightConnector1">
            <a:avLst/>
          </a:prstGeom>
          <a:noFill/>
          <a:ln cap="flat" cmpd="sng" w="9525">
            <a:solidFill>
              <a:srgbClr val="3C78D8"/>
            </a:solidFill>
            <a:prstDash val="solid"/>
            <a:round/>
            <a:headEnd len="med" w="med" type="none"/>
            <a:tailEnd len="med" w="med" type="triangle"/>
          </a:ln>
        </p:spPr>
      </p:cxnSp>
      <p:sp>
        <p:nvSpPr>
          <p:cNvPr id="534" name="Shape 534"/>
          <p:cNvSpPr txBox="1"/>
          <p:nvPr/>
        </p:nvSpPr>
        <p:spPr>
          <a:xfrm>
            <a:off x="6886200" y="627950"/>
            <a:ext cx="1227600" cy="849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1155CC"/>
                </a:solidFill>
              </a:rPr>
              <a:t>Zeroes trapped between other digits are always significant</a:t>
            </a:r>
            <a:endParaRPr sz="1000">
              <a:solidFill>
                <a:srgbClr val="1155CC"/>
              </a:solidFill>
            </a:endParaRPr>
          </a:p>
        </p:txBody>
      </p:sp>
      <p:sp>
        <p:nvSpPr>
          <p:cNvPr id="535" name="Shape 535"/>
          <p:cNvSpPr txBox="1"/>
          <p:nvPr/>
        </p:nvSpPr>
        <p:spPr>
          <a:xfrm>
            <a:off x="317500" y="4574825"/>
            <a:ext cx="7161300" cy="498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Now that you know how to count sig figs, let’s see how they affect calculation magnitudes or precisions, and how should results be chopped, or rounded.</a:t>
            </a:r>
            <a:endParaRPr/>
          </a:p>
        </p:txBody>
      </p:sp>
      <p:sp>
        <p:nvSpPr>
          <p:cNvPr id="536" name="Shape 536"/>
          <p:cNvSpPr txBox="1"/>
          <p:nvPr/>
        </p:nvSpPr>
        <p:spPr>
          <a:xfrm>
            <a:off x="4012625" y="42325"/>
            <a:ext cx="3794400" cy="65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Let’s color the significant figures red or blue.</a:t>
            </a:r>
            <a:endParaRPr/>
          </a:p>
        </p:txBody>
      </p:sp>
      <p:cxnSp>
        <p:nvCxnSpPr>
          <p:cNvPr id="537" name="Shape 537"/>
          <p:cNvCxnSpPr/>
          <p:nvPr/>
        </p:nvCxnSpPr>
        <p:spPr>
          <a:xfrm flipH="1" rot="10800000">
            <a:off x="3951100" y="3721175"/>
            <a:ext cx="1728600" cy="479700"/>
          </a:xfrm>
          <a:prstGeom prst="straightConnector1">
            <a:avLst/>
          </a:prstGeom>
          <a:noFill/>
          <a:ln cap="flat" cmpd="sng" w="9525">
            <a:solidFill>
              <a:srgbClr val="38761D"/>
            </a:solidFill>
            <a:prstDash val="solid"/>
            <a:round/>
            <a:headEnd len="med" w="med" type="none"/>
            <a:tailEnd len="med" w="med" type="triangle"/>
          </a:ln>
        </p:spPr>
      </p:cxnSp>
      <p:cxnSp>
        <p:nvCxnSpPr>
          <p:cNvPr id="538" name="Shape 538"/>
          <p:cNvCxnSpPr/>
          <p:nvPr/>
        </p:nvCxnSpPr>
        <p:spPr>
          <a:xfrm>
            <a:off x="3965225" y="4207925"/>
            <a:ext cx="1672200" cy="35400"/>
          </a:xfrm>
          <a:prstGeom prst="straightConnector1">
            <a:avLst/>
          </a:prstGeom>
          <a:noFill/>
          <a:ln cap="flat" cmpd="sng" w="9525">
            <a:solidFill>
              <a:srgbClr val="38761D"/>
            </a:solidFill>
            <a:prstDash val="solid"/>
            <a:round/>
            <a:headEnd len="med" w="med" type="none"/>
            <a:tailEnd len="med" w="med" type="triangle"/>
          </a:ln>
        </p:spPr>
      </p:cxnSp>
      <p:sp>
        <p:nvSpPr>
          <p:cNvPr id="539" name="Shape 539"/>
          <p:cNvSpPr txBox="1"/>
          <p:nvPr/>
        </p:nvSpPr>
        <p:spPr>
          <a:xfrm>
            <a:off x="2730500" y="3836825"/>
            <a:ext cx="1227600" cy="585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38761D"/>
                </a:solidFill>
              </a:rPr>
              <a:t>Zeros</a:t>
            </a:r>
            <a:r>
              <a:rPr lang="en" sz="1000">
                <a:solidFill>
                  <a:srgbClr val="38761D"/>
                </a:solidFill>
              </a:rPr>
              <a:t> </a:t>
            </a:r>
            <a:r>
              <a:rPr b="1" lang="en" sz="1000">
                <a:solidFill>
                  <a:srgbClr val="38761D"/>
                </a:solidFill>
              </a:rPr>
              <a:t>after </a:t>
            </a:r>
            <a:r>
              <a:rPr lang="en" sz="1000">
                <a:solidFill>
                  <a:srgbClr val="38761D"/>
                </a:solidFill>
              </a:rPr>
              <a:t>the </a:t>
            </a:r>
            <a:r>
              <a:rPr lang="en" sz="1000">
                <a:solidFill>
                  <a:srgbClr val="38761D"/>
                </a:solidFill>
              </a:rPr>
              <a:t>decimal</a:t>
            </a:r>
            <a:r>
              <a:rPr lang="en" sz="1000">
                <a:solidFill>
                  <a:srgbClr val="38761D"/>
                </a:solidFill>
              </a:rPr>
              <a:t> point are always significant</a:t>
            </a:r>
            <a:endParaRPr sz="1000">
              <a:solidFill>
                <a:srgbClr val="38761D"/>
              </a:solidFill>
            </a:endParaRPr>
          </a:p>
        </p:txBody>
      </p:sp>
      <p:sp>
        <p:nvSpPr>
          <p:cNvPr id="540" name="Shape 540"/>
          <p:cNvSpPr txBox="1"/>
          <p:nvPr/>
        </p:nvSpPr>
        <p:spPr>
          <a:xfrm>
            <a:off x="7436500" y="1334025"/>
            <a:ext cx="1615800" cy="1251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00FF"/>
                </a:solidFill>
              </a:rPr>
              <a:t>Do </a:t>
            </a:r>
            <a:r>
              <a:rPr b="1" lang="en" sz="1000">
                <a:solidFill>
                  <a:srgbClr val="FF00FF"/>
                </a:solidFill>
              </a:rPr>
              <a:t>not </a:t>
            </a:r>
            <a:r>
              <a:rPr lang="en" sz="1000">
                <a:solidFill>
                  <a:srgbClr val="FF00FF"/>
                </a:solidFill>
              </a:rPr>
              <a:t>add zeros as </a:t>
            </a:r>
            <a:r>
              <a:rPr b="1" lang="en" sz="1000">
                <a:solidFill>
                  <a:srgbClr val="FF9900"/>
                </a:solidFill>
              </a:rPr>
              <a:t>placeholders</a:t>
            </a:r>
            <a:r>
              <a:rPr lang="en" sz="1000">
                <a:solidFill>
                  <a:srgbClr val="FF9900"/>
                </a:solidFill>
              </a:rPr>
              <a:t> </a:t>
            </a:r>
            <a:r>
              <a:rPr lang="en" sz="1000">
                <a:solidFill>
                  <a:srgbClr val="FF00FF"/>
                </a:solidFill>
              </a:rPr>
              <a:t>at the end of a number if there is a decimal point. Such zeros are considered significant and will mislead the precision.</a:t>
            </a:r>
            <a:endParaRPr sz="1000">
              <a:solidFill>
                <a:srgbClr val="FF00FF"/>
              </a:solidFill>
            </a:endParaRPr>
          </a:p>
        </p:txBody>
      </p:sp>
      <p:cxnSp>
        <p:nvCxnSpPr>
          <p:cNvPr id="541" name="Shape 541"/>
          <p:cNvCxnSpPr/>
          <p:nvPr/>
        </p:nvCxnSpPr>
        <p:spPr>
          <a:xfrm flipH="1">
            <a:off x="6582675" y="1545175"/>
            <a:ext cx="931500" cy="458700"/>
          </a:xfrm>
          <a:prstGeom prst="straightConnector1">
            <a:avLst/>
          </a:prstGeom>
          <a:noFill/>
          <a:ln cap="flat" cmpd="sng" w="9525">
            <a:solidFill>
              <a:srgbClr val="FF00FF"/>
            </a:solidFill>
            <a:prstDash val="solid"/>
            <a:round/>
            <a:headEnd len="med" w="med" type="none"/>
            <a:tailEnd len="med" w="med" type="triangle"/>
          </a:ln>
        </p:spPr>
      </p:cxnSp>
      <p:cxnSp>
        <p:nvCxnSpPr>
          <p:cNvPr id="542" name="Shape 542"/>
          <p:cNvCxnSpPr/>
          <p:nvPr/>
        </p:nvCxnSpPr>
        <p:spPr>
          <a:xfrm flipH="1">
            <a:off x="7087850" y="1559275"/>
            <a:ext cx="412200" cy="2391300"/>
          </a:xfrm>
          <a:prstGeom prst="straightConnector1">
            <a:avLst/>
          </a:prstGeom>
          <a:noFill/>
          <a:ln cap="flat" cmpd="sng" w="9525">
            <a:solidFill>
              <a:srgbClr val="FF00FF"/>
            </a:solidFill>
            <a:prstDash val="solid"/>
            <a:round/>
            <a:headEnd len="med" w="med" type="none"/>
            <a:tailEnd len="med" w="med" type="triangle"/>
          </a:ln>
        </p:spPr>
      </p:cxnSp>
      <p:cxnSp>
        <p:nvCxnSpPr>
          <p:cNvPr id="543" name="Shape 543"/>
          <p:cNvCxnSpPr/>
          <p:nvPr/>
        </p:nvCxnSpPr>
        <p:spPr>
          <a:xfrm flipH="1" rot="10800000">
            <a:off x="3843400" y="954663"/>
            <a:ext cx="1801200" cy="153900"/>
          </a:xfrm>
          <a:prstGeom prst="straightConnector1">
            <a:avLst/>
          </a:prstGeom>
          <a:noFill/>
          <a:ln cap="flat" cmpd="sng" w="9525">
            <a:solidFill>
              <a:srgbClr val="FF0000"/>
            </a:solidFill>
            <a:prstDash val="solid"/>
            <a:round/>
            <a:headEnd len="med" w="med" type="none"/>
            <a:tailEnd len="med" w="med" type="triangle"/>
          </a:ln>
        </p:spPr>
      </p:cxnSp>
      <p:sp>
        <p:nvSpPr>
          <p:cNvPr id="544" name="Shape 544"/>
          <p:cNvSpPr txBox="1"/>
          <p:nvPr/>
        </p:nvSpPr>
        <p:spPr>
          <a:xfrm>
            <a:off x="2494025" y="953800"/>
            <a:ext cx="1518600" cy="47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0000"/>
                </a:solidFill>
              </a:rPr>
              <a:t>All non-zero digits are significant</a:t>
            </a:r>
            <a:endParaRPr sz="1000">
              <a:solidFill>
                <a:srgbClr val="FF0000"/>
              </a:solidFill>
            </a:endParaRPr>
          </a:p>
        </p:txBody>
      </p:sp>
      <p:sp>
        <p:nvSpPr>
          <p:cNvPr id="545" name="Shape 545"/>
          <p:cNvSpPr txBox="1"/>
          <p:nvPr/>
        </p:nvSpPr>
        <p:spPr>
          <a:xfrm>
            <a:off x="6549475" y="4401650"/>
            <a:ext cx="2594400" cy="65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Read more...</a:t>
            </a:r>
            <a:endParaRPr/>
          </a:p>
          <a:p>
            <a:pPr indent="0" lvl="0" marL="0">
              <a:spcBef>
                <a:spcPts val="0"/>
              </a:spcBef>
              <a:spcAft>
                <a:spcPts val="0"/>
              </a:spcAft>
              <a:buNone/>
            </a:pPr>
            <a:r>
              <a:rPr lang="en" sz="900" u="sng">
                <a:solidFill>
                  <a:schemeClr val="hlink"/>
                </a:solidFill>
                <a:hlinkClick r:id="rId3"/>
              </a:rPr>
              <a:t>http://chemistry.bd.psu.edu/jircitano/sigfigs.html</a:t>
            </a:r>
            <a:r>
              <a:rPr lang="en" sz="900"/>
              <a:t> </a:t>
            </a:r>
            <a:endParaRPr sz="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000"/>
                                        <p:tgtEl>
                                          <p:spTgt spid="5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0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
                                        <p:tgtEl>
                                          <p:spTgt spid="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Shape 550"/>
          <p:cNvSpPr txBox="1"/>
          <p:nvPr/>
        </p:nvSpPr>
        <p:spPr>
          <a:xfrm>
            <a:off x="127000" y="105825"/>
            <a:ext cx="3062100" cy="59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t>Sig Figs in addition/subtraction</a:t>
            </a:r>
            <a:endParaRPr b="1"/>
          </a:p>
        </p:txBody>
      </p:sp>
      <p:sp>
        <p:nvSpPr>
          <p:cNvPr id="551" name="Shape 551"/>
          <p:cNvSpPr txBox="1"/>
          <p:nvPr/>
        </p:nvSpPr>
        <p:spPr>
          <a:xfrm>
            <a:off x="127000" y="606900"/>
            <a:ext cx="4938900" cy="395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600"/>
              <a:t>5.</a:t>
            </a:r>
            <a:r>
              <a:rPr lang="en" sz="3600">
                <a:solidFill>
                  <a:srgbClr val="FF0000"/>
                </a:solidFill>
              </a:rPr>
              <a:t>8608</a:t>
            </a:r>
            <a:r>
              <a:rPr lang="en" sz="3600">
                <a:solidFill>
                  <a:schemeClr val="dk1"/>
                </a:solidFill>
              </a:rPr>
              <a:t> + </a:t>
            </a:r>
            <a:r>
              <a:rPr lang="en" sz="3600"/>
              <a:t>2.</a:t>
            </a:r>
            <a:r>
              <a:rPr lang="en" sz="3600">
                <a:solidFill>
                  <a:srgbClr val="1155CC"/>
                </a:solidFill>
              </a:rPr>
              <a:t>17</a:t>
            </a:r>
            <a:r>
              <a:rPr lang="en" sz="3600">
                <a:solidFill>
                  <a:schemeClr val="dk1"/>
                </a:solidFill>
              </a:rPr>
              <a:t> = ?</a:t>
            </a:r>
            <a:endParaRPr sz="3600"/>
          </a:p>
        </p:txBody>
      </p:sp>
      <p:sp>
        <p:nvSpPr>
          <p:cNvPr id="552" name="Shape 552"/>
          <p:cNvSpPr txBox="1"/>
          <p:nvPr/>
        </p:nvSpPr>
        <p:spPr>
          <a:xfrm>
            <a:off x="268100" y="1582650"/>
            <a:ext cx="6175500" cy="847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Steps:</a:t>
            </a:r>
            <a:endParaRPr/>
          </a:p>
          <a:p>
            <a:pPr indent="-317500" lvl="0" marL="457200" rtl="0">
              <a:spcBef>
                <a:spcPts val="0"/>
              </a:spcBef>
              <a:spcAft>
                <a:spcPts val="0"/>
              </a:spcAft>
              <a:buSzPts val="1400"/>
              <a:buAutoNum type="arabicPeriod"/>
            </a:pPr>
            <a:r>
              <a:rPr lang="en"/>
              <a:t>Count the sig figs in each of the participating numbers, but only in the parts that appear </a:t>
            </a:r>
            <a:r>
              <a:rPr b="1" lang="en"/>
              <a:t>after the decimal point</a:t>
            </a:r>
            <a:r>
              <a:rPr lang="en"/>
              <a:t>. </a:t>
            </a:r>
            <a:endParaRPr/>
          </a:p>
          <a:p>
            <a:pPr indent="457200" lvl="0" marL="0" rtl="0">
              <a:spcBef>
                <a:spcPts val="0"/>
              </a:spcBef>
              <a:spcAft>
                <a:spcPts val="0"/>
              </a:spcAft>
              <a:buNone/>
            </a:pPr>
            <a:r>
              <a:t/>
            </a:r>
            <a:endParaRPr/>
          </a:p>
        </p:txBody>
      </p:sp>
      <p:sp>
        <p:nvSpPr>
          <p:cNvPr id="553" name="Shape 553"/>
          <p:cNvSpPr txBox="1"/>
          <p:nvPr/>
        </p:nvSpPr>
        <p:spPr>
          <a:xfrm>
            <a:off x="720675" y="3306525"/>
            <a:ext cx="2055900" cy="59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3000">
                <a:solidFill>
                  <a:srgbClr val="9900FF"/>
                </a:solidFill>
              </a:rPr>
              <a:t>8.0308</a:t>
            </a:r>
            <a:endParaRPr b="1" sz="3000"/>
          </a:p>
        </p:txBody>
      </p:sp>
      <p:cxnSp>
        <p:nvCxnSpPr>
          <p:cNvPr id="554" name="Shape 554"/>
          <p:cNvCxnSpPr/>
          <p:nvPr/>
        </p:nvCxnSpPr>
        <p:spPr>
          <a:xfrm>
            <a:off x="1561425" y="3172125"/>
            <a:ext cx="0" cy="861600"/>
          </a:xfrm>
          <a:prstGeom prst="straightConnector1">
            <a:avLst/>
          </a:prstGeom>
          <a:noFill/>
          <a:ln cap="flat" cmpd="sng" w="28575">
            <a:solidFill>
              <a:srgbClr val="FF0000"/>
            </a:solidFill>
            <a:prstDash val="lgDash"/>
            <a:round/>
            <a:headEnd len="med" w="med" type="none"/>
            <a:tailEnd len="med" w="med" type="none"/>
          </a:ln>
        </p:spPr>
      </p:cxnSp>
      <p:sp>
        <p:nvSpPr>
          <p:cNvPr id="555" name="Shape 555"/>
          <p:cNvSpPr/>
          <p:nvPr/>
        </p:nvSpPr>
        <p:spPr>
          <a:xfrm>
            <a:off x="642950" y="1209675"/>
            <a:ext cx="1003200" cy="3123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lang="en"/>
              <a:t>4</a:t>
            </a:r>
            <a:endParaRPr/>
          </a:p>
        </p:txBody>
      </p:sp>
      <p:sp>
        <p:nvSpPr>
          <p:cNvPr id="556" name="Shape 556"/>
          <p:cNvSpPr/>
          <p:nvPr/>
        </p:nvSpPr>
        <p:spPr>
          <a:xfrm>
            <a:off x="2575775" y="1164250"/>
            <a:ext cx="497700" cy="3123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lang="en"/>
              <a:t>2</a:t>
            </a:r>
            <a:endParaRPr/>
          </a:p>
        </p:txBody>
      </p:sp>
      <p:sp>
        <p:nvSpPr>
          <p:cNvPr id="557" name="Shape 557"/>
          <p:cNvSpPr txBox="1"/>
          <p:nvPr/>
        </p:nvSpPr>
        <p:spPr>
          <a:xfrm>
            <a:off x="296900" y="2564700"/>
            <a:ext cx="6146700" cy="395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2. Remember the lowest count, </a:t>
            </a:r>
            <a:r>
              <a:rPr b="1" lang="en"/>
              <a:t>n = 2</a:t>
            </a:r>
            <a:r>
              <a:rPr lang="en"/>
              <a:t>.</a:t>
            </a:r>
            <a:endParaRPr/>
          </a:p>
        </p:txBody>
      </p:sp>
      <p:sp>
        <p:nvSpPr>
          <p:cNvPr id="558" name="Shape 558"/>
          <p:cNvSpPr txBox="1"/>
          <p:nvPr/>
        </p:nvSpPr>
        <p:spPr>
          <a:xfrm>
            <a:off x="371575" y="2960550"/>
            <a:ext cx="6146700" cy="395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3</a:t>
            </a:r>
            <a:r>
              <a:rPr lang="en"/>
              <a:t>. Add the number with no constraints</a:t>
            </a:r>
            <a:endParaRPr/>
          </a:p>
        </p:txBody>
      </p:sp>
      <p:sp>
        <p:nvSpPr>
          <p:cNvPr id="559" name="Shape 559"/>
          <p:cNvSpPr txBox="1"/>
          <p:nvPr/>
        </p:nvSpPr>
        <p:spPr>
          <a:xfrm>
            <a:off x="296900" y="3899325"/>
            <a:ext cx="6146700" cy="686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4</a:t>
            </a:r>
            <a:r>
              <a:rPr lang="en"/>
              <a:t>. The result must contain the same number of digits </a:t>
            </a:r>
            <a:endParaRPr/>
          </a:p>
          <a:p>
            <a:pPr indent="0" lvl="0" marL="0" rtl="0">
              <a:spcBef>
                <a:spcPts val="0"/>
              </a:spcBef>
              <a:spcAft>
                <a:spcPts val="0"/>
              </a:spcAft>
              <a:buNone/>
            </a:pPr>
            <a:r>
              <a:rPr lang="en"/>
              <a:t>in the decimal part as n. Chop accordingly but </a:t>
            </a:r>
            <a:r>
              <a:rPr lang="en">
                <a:solidFill>
                  <a:srgbClr val="FF0000"/>
                </a:solidFill>
              </a:rPr>
              <a:t>first round</a:t>
            </a:r>
            <a:r>
              <a:rPr lang="en"/>
              <a:t> the parts chopped to the rightmost position.</a:t>
            </a:r>
            <a:endParaRPr/>
          </a:p>
        </p:txBody>
      </p:sp>
      <p:sp>
        <p:nvSpPr>
          <p:cNvPr id="560" name="Shape 560"/>
          <p:cNvSpPr txBox="1"/>
          <p:nvPr/>
        </p:nvSpPr>
        <p:spPr>
          <a:xfrm>
            <a:off x="682325" y="4462175"/>
            <a:ext cx="2055900" cy="59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3000">
                <a:solidFill>
                  <a:srgbClr val="9900FF"/>
                </a:solidFill>
              </a:rPr>
              <a:t>8.03</a:t>
            </a:r>
            <a:endParaRPr b="1" sz="3000"/>
          </a:p>
        </p:txBody>
      </p:sp>
      <p:sp>
        <p:nvSpPr>
          <p:cNvPr id="561" name="Shape 561"/>
          <p:cNvSpPr txBox="1"/>
          <p:nvPr/>
        </p:nvSpPr>
        <p:spPr>
          <a:xfrm>
            <a:off x="5736975" y="120100"/>
            <a:ext cx="3221700" cy="219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u="sng">
                <a:solidFill>
                  <a:schemeClr val="hlink"/>
                </a:solidFill>
                <a:hlinkClick r:id="rId3"/>
              </a:rPr>
              <a:t>http://chemistry.bd.psu.edu/jircitano/sigfigs.html</a:t>
            </a:r>
            <a:r>
              <a:rPr lang="en"/>
              <a:t> </a:t>
            </a:r>
            <a:endParaRPr/>
          </a:p>
        </p:txBody>
      </p:sp>
      <p:sp>
        <p:nvSpPr>
          <p:cNvPr id="562" name="Shape 562"/>
          <p:cNvSpPr txBox="1"/>
          <p:nvPr/>
        </p:nvSpPr>
        <p:spPr>
          <a:xfrm>
            <a:off x="6627200" y="1554350"/>
            <a:ext cx="2289300" cy="395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rPr>
              <a:t>Red has 4 sig figs, </a:t>
            </a:r>
            <a:endParaRPr/>
          </a:p>
        </p:txBody>
      </p:sp>
      <p:sp>
        <p:nvSpPr>
          <p:cNvPr id="563" name="Shape 563"/>
          <p:cNvSpPr txBox="1"/>
          <p:nvPr/>
        </p:nvSpPr>
        <p:spPr>
          <a:xfrm>
            <a:off x="6669600" y="2063050"/>
            <a:ext cx="2253900" cy="551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and the blue has 2 after the decimal point.</a:t>
            </a:r>
            <a:endParaRPr>
              <a:solidFill>
                <a:schemeClr val="dk1"/>
              </a:solidFill>
            </a:endParaRPr>
          </a:p>
          <a:p>
            <a:pPr indent="0" lvl="0" marL="0">
              <a:spcBef>
                <a:spcPts val="0"/>
              </a:spcBef>
              <a:spcAft>
                <a:spcPts val="0"/>
              </a:spcAft>
              <a:buNone/>
            </a:pPr>
            <a:r>
              <a:t/>
            </a:r>
            <a:endParaRPr/>
          </a:p>
        </p:txBody>
      </p:sp>
      <p:sp>
        <p:nvSpPr>
          <p:cNvPr id="564" name="Shape 564"/>
          <p:cNvSpPr txBox="1"/>
          <p:nvPr/>
        </p:nvSpPr>
        <p:spPr>
          <a:xfrm>
            <a:off x="3900775" y="721050"/>
            <a:ext cx="2617500" cy="861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FF"/>
                </a:solidFill>
              </a:rPr>
              <a:t>The result can not be more precise than the number with the lesser precision!</a:t>
            </a:r>
            <a:endParaRPr>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xEl>
                                              <p:pRg end="0" st="0"/>
                                            </p:txEl>
                                          </p:spTgt>
                                        </p:tgtEl>
                                        <p:attrNameLst>
                                          <p:attrName>style.visibility</p:attrName>
                                        </p:attrNameLst>
                                      </p:cBhvr>
                                      <p:to>
                                        <p:strVal val="visible"/>
                                      </p:to>
                                    </p:set>
                                    <p:animEffect filter="fade" transition="in">
                                      <p:cBhvr>
                                        <p:cTn dur="500"/>
                                        <p:tgtEl>
                                          <p:spTgt spid="5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xEl>
                                              <p:pRg end="1" st="1"/>
                                            </p:txEl>
                                          </p:spTgt>
                                        </p:tgtEl>
                                        <p:attrNameLst>
                                          <p:attrName>style.visibility</p:attrName>
                                        </p:attrNameLst>
                                      </p:cBhvr>
                                      <p:to>
                                        <p:strVal val="visible"/>
                                      </p:to>
                                    </p:set>
                                    <p:animEffect filter="fade" transition="in">
                                      <p:cBhvr>
                                        <p:cTn dur="500"/>
                                        <p:tgtEl>
                                          <p:spTgt spid="5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xEl>
                                              <p:pRg end="2" st="2"/>
                                            </p:txEl>
                                          </p:spTgt>
                                        </p:tgtEl>
                                        <p:attrNameLst>
                                          <p:attrName>style.visibility</p:attrName>
                                        </p:attrNameLst>
                                      </p:cBhvr>
                                      <p:to>
                                        <p:strVal val="visible"/>
                                      </p:to>
                                    </p:set>
                                    <p:animEffect filter="fade" transition="in">
                                      <p:cBhvr>
                                        <p:cTn dur="500"/>
                                        <p:tgtEl>
                                          <p:spTgt spid="5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1000"/>
                                        <p:tgtEl>
                                          <p:spTgt spid="5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1000"/>
                                        <p:tgtEl>
                                          <p:spTgt spid="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0"/>
                                        <p:tgtEl>
                                          <p:spTgt spid="5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
                                        <p:tgtEl>
                                          <p:spTgt spid="5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Shape 569"/>
          <p:cNvSpPr txBox="1"/>
          <p:nvPr/>
        </p:nvSpPr>
        <p:spPr>
          <a:xfrm>
            <a:off x="127000" y="105825"/>
            <a:ext cx="3992100" cy="59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0000"/>
                </a:solidFill>
              </a:rPr>
              <a:t>Sig Figs and M</a:t>
            </a:r>
            <a:r>
              <a:rPr b="1" lang="en">
                <a:solidFill>
                  <a:srgbClr val="FF0000"/>
                </a:solidFill>
              </a:rPr>
              <a:t>ultiplication(/Division)</a:t>
            </a:r>
            <a:endParaRPr b="1">
              <a:solidFill>
                <a:srgbClr val="FF0000"/>
              </a:solidFill>
            </a:endParaRPr>
          </a:p>
        </p:txBody>
      </p:sp>
      <p:sp>
        <p:nvSpPr>
          <p:cNvPr id="570" name="Shape 570"/>
          <p:cNvSpPr txBox="1"/>
          <p:nvPr/>
        </p:nvSpPr>
        <p:spPr>
          <a:xfrm>
            <a:off x="233200" y="1800350"/>
            <a:ext cx="5143500" cy="705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u="sng"/>
              <a:t>Step 1:</a:t>
            </a:r>
            <a:r>
              <a:rPr lang="en"/>
              <a:t> Count the number of sig Figs in both numbers and choose the lower one, we’ll name it </a:t>
            </a:r>
            <a:r>
              <a:rPr b="1" lang="en"/>
              <a:t>n</a:t>
            </a:r>
            <a:r>
              <a:rPr lang="en"/>
              <a:t>.</a:t>
            </a:r>
            <a:endParaRPr/>
          </a:p>
          <a:p>
            <a:pPr indent="0" lvl="0" marL="0">
              <a:spcBef>
                <a:spcPts val="0"/>
              </a:spcBef>
              <a:spcAft>
                <a:spcPts val="0"/>
              </a:spcAft>
              <a:buNone/>
            </a:pPr>
            <a:r>
              <a:rPr lang="en"/>
              <a:t>In this case </a:t>
            </a:r>
            <a:r>
              <a:rPr b="1" lang="en"/>
              <a:t>n = 4</a:t>
            </a:r>
            <a:r>
              <a:rPr lang="en"/>
              <a:t>.</a:t>
            </a:r>
            <a:endParaRPr/>
          </a:p>
        </p:txBody>
      </p:sp>
      <p:sp>
        <p:nvSpPr>
          <p:cNvPr id="571" name="Shape 571"/>
          <p:cNvSpPr txBox="1"/>
          <p:nvPr/>
        </p:nvSpPr>
        <p:spPr>
          <a:xfrm>
            <a:off x="127000" y="528075"/>
            <a:ext cx="3031200" cy="452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800">
                <a:solidFill>
                  <a:schemeClr val="dk1"/>
                </a:solidFill>
              </a:rPr>
              <a:t>5.86928 * 2.187 = ?</a:t>
            </a:r>
            <a:endParaRPr b="1" sz="1800">
              <a:solidFill>
                <a:schemeClr val="dk1"/>
              </a:solidFill>
            </a:endParaRPr>
          </a:p>
          <a:p>
            <a:pPr indent="0" lvl="0" marL="0">
              <a:spcBef>
                <a:spcPts val="0"/>
              </a:spcBef>
              <a:spcAft>
                <a:spcPts val="0"/>
              </a:spcAft>
              <a:buNone/>
            </a:pPr>
            <a:r>
              <a:t/>
            </a:r>
            <a:endParaRPr b="1" sz="1800"/>
          </a:p>
        </p:txBody>
      </p:sp>
      <p:sp>
        <p:nvSpPr>
          <p:cNvPr id="572" name="Shape 572"/>
          <p:cNvSpPr txBox="1"/>
          <p:nvPr/>
        </p:nvSpPr>
        <p:spPr>
          <a:xfrm>
            <a:off x="189550" y="2633000"/>
            <a:ext cx="5877300" cy="59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u="sng"/>
              <a:t>Step 2:</a:t>
            </a:r>
            <a:r>
              <a:rPr lang="en"/>
              <a:t> Perform the calculation as is</a:t>
            </a:r>
            <a:endParaRPr/>
          </a:p>
          <a:p>
            <a:pPr indent="0" lvl="0" marL="0">
              <a:spcBef>
                <a:spcPts val="0"/>
              </a:spcBef>
              <a:spcAft>
                <a:spcPts val="0"/>
              </a:spcAft>
              <a:buNone/>
            </a:pPr>
            <a:r>
              <a:rPr lang="en"/>
              <a:t>Here the result is </a:t>
            </a:r>
            <a:r>
              <a:rPr b="1" lang="en" sz="1800"/>
              <a:t>12.83611536</a:t>
            </a:r>
            <a:endParaRPr b="1" sz="1800"/>
          </a:p>
          <a:p>
            <a:pPr indent="0" lvl="0" marL="0">
              <a:spcBef>
                <a:spcPts val="0"/>
              </a:spcBef>
              <a:spcAft>
                <a:spcPts val="0"/>
              </a:spcAft>
              <a:buNone/>
            </a:pPr>
            <a:r>
              <a:t/>
            </a:r>
            <a:endParaRPr/>
          </a:p>
        </p:txBody>
      </p:sp>
      <p:cxnSp>
        <p:nvCxnSpPr>
          <p:cNvPr id="573" name="Shape 573"/>
          <p:cNvCxnSpPr/>
          <p:nvPr/>
        </p:nvCxnSpPr>
        <p:spPr>
          <a:xfrm>
            <a:off x="3404600" y="3892950"/>
            <a:ext cx="1199400" cy="0"/>
          </a:xfrm>
          <a:prstGeom prst="straightConnector1">
            <a:avLst/>
          </a:prstGeom>
          <a:noFill/>
          <a:ln cap="flat" cmpd="sng" w="9525">
            <a:solidFill>
              <a:schemeClr val="dk2"/>
            </a:solidFill>
            <a:prstDash val="solid"/>
            <a:round/>
            <a:headEnd len="med" w="med" type="none"/>
            <a:tailEnd len="med" w="med" type="triangle"/>
          </a:ln>
        </p:spPr>
      </p:cxnSp>
      <p:sp>
        <p:nvSpPr>
          <p:cNvPr id="574" name="Shape 574"/>
          <p:cNvSpPr txBox="1"/>
          <p:nvPr/>
        </p:nvSpPr>
        <p:spPr>
          <a:xfrm>
            <a:off x="4670750" y="3620338"/>
            <a:ext cx="2790000" cy="637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chemeClr val="dk1"/>
                </a:solidFill>
              </a:rPr>
              <a:t>12.84</a:t>
            </a:r>
            <a:endParaRPr/>
          </a:p>
        </p:txBody>
      </p:sp>
      <p:sp>
        <p:nvSpPr>
          <p:cNvPr id="575" name="Shape 575"/>
          <p:cNvSpPr txBox="1"/>
          <p:nvPr/>
        </p:nvSpPr>
        <p:spPr>
          <a:xfrm>
            <a:off x="289675" y="3306550"/>
            <a:ext cx="6895800" cy="494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u="sng"/>
              <a:t>Step 3:</a:t>
            </a:r>
            <a:r>
              <a:rPr lang="en"/>
              <a:t> Chop off after n=4 significant digits, but first round up/down the removed parts</a:t>
            </a:r>
            <a:endParaRPr/>
          </a:p>
        </p:txBody>
      </p:sp>
      <p:sp>
        <p:nvSpPr>
          <p:cNvPr id="576" name="Shape 576"/>
          <p:cNvSpPr txBox="1"/>
          <p:nvPr/>
        </p:nvSpPr>
        <p:spPr>
          <a:xfrm>
            <a:off x="1752175" y="3631550"/>
            <a:ext cx="2027700" cy="452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800">
                <a:solidFill>
                  <a:schemeClr val="dk1"/>
                </a:solidFill>
              </a:rPr>
              <a:t>12.83611536</a:t>
            </a:r>
            <a:endParaRPr/>
          </a:p>
        </p:txBody>
      </p:sp>
      <p:cxnSp>
        <p:nvCxnSpPr>
          <p:cNvPr id="577" name="Shape 577"/>
          <p:cNvCxnSpPr/>
          <p:nvPr/>
        </p:nvCxnSpPr>
        <p:spPr>
          <a:xfrm>
            <a:off x="2416325" y="3698325"/>
            <a:ext cx="0" cy="861600"/>
          </a:xfrm>
          <a:prstGeom prst="straightConnector1">
            <a:avLst/>
          </a:prstGeom>
          <a:noFill/>
          <a:ln cap="flat" cmpd="sng" w="28575">
            <a:solidFill>
              <a:srgbClr val="FF0000"/>
            </a:solidFill>
            <a:prstDash val="lgDash"/>
            <a:round/>
            <a:headEnd len="med" w="med" type="none"/>
            <a:tailEnd len="med" w="med" type="none"/>
          </a:ln>
        </p:spPr>
      </p:cxnSp>
      <p:sp>
        <p:nvSpPr>
          <p:cNvPr id="578" name="Shape 578"/>
          <p:cNvSpPr/>
          <p:nvPr/>
        </p:nvSpPr>
        <p:spPr>
          <a:xfrm>
            <a:off x="2232571" y="3949475"/>
            <a:ext cx="310918" cy="320000"/>
          </a:xfrm>
          <a:custGeom>
            <a:pathLst>
              <a:path extrusionOk="0" h="12800" w="14215">
                <a:moveTo>
                  <a:pt x="13406" y="0"/>
                </a:moveTo>
                <a:cubicBezTo>
                  <a:pt x="13638" y="3005"/>
                  <a:pt x="15024" y="6500"/>
                  <a:pt x="13406" y="9043"/>
                </a:cubicBezTo>
                <a:cubicBezTo>
                  <a:pt x="11936" y="11353"/>
                  <a:pt x="8788" y="12507"/>
                  <a:pt x="6058" y="12717"/>
                </a:cubicBezTo>
                <a:cubicBezTo>
                  <a:pt x="4213" y="12859"/>
                  <a:pt x="1825" y="12765"/>
                  <a:pt x="689" y="11304"/>
                </a:cubicBezTo>
                <a:cubicBezTo>
                  <a:pt x="-1051" y="9067"/>
                  <a:pt x="946" y="5112"/>
                  <a:pt x="2950" y="3108"/>
                </a:cubicBezTo>
              </a:path>
            </a:pathLst>
          </a:custGeom>
          <a:noFill/>
          <a:ln cap="flat" cmpd="sng" w="9525">
            <a:solidFill>
              <a:schemeClr val="dk2"/>
            </a:solidFill>
            <a:prstDash val="solid"/>
            <a:round/>
            <a:headEnd len="med" w="med" type="none"/>
            <a:tailEnd len="med" w="med" type="none"/>
          </a:ln>
        </p:spPr>
      </p:sp>
      <p:sp>
        <p:nvSpPr>
          <p:cNvPr id="579" name="Shape 579"/>
          <p:cNvSpPr/>
          <p:nvPr/>
        </p:nvSpPr>
        <p:spPr>
          <a:xfrm>
            <a:off x="2204350" y="4041325"/>
            <a:ext cx="98907" cy="28250"/>
          </a:xfrm>
          <a:custGeom>
            <a:pathLst>
              <a:path extrusionOk="0" h="1130" w="4522">
                <a:moveTo>
                  <a:pt x="0" y="1130"/>
                </a:moveTo>
                <a:cubicBezTo>
                  <a:pt x="1488" y="683"/>
                  <a:pt x="2968" y="0"/>
                  <a:pt x="4522" y="0"/>
                </a:cubicBezTo>
              </a:path>
            </a:pathLst>
          </a:custGeom>
          <a:noFill/>
          <a:ln cap="flat" cmpd="sng" w="9525">
            <a:solidFill>
              <a:schemeClr val="dk2"/>
            </a:solidFill>
            <a:prstDash val="solid"/>
            <a:round/>
            <a:headEnd len="med" w="med" type="none"/>
            <a:tailEnd len="med" w="med" type="none"/>
          </a:ln>
        </p:spPr>
      </p:sp>
      <p:sp>
        <p:nvSpPr>
          <p:cNvPr id="580" name="Shape 580"/>
          <p:cNvSpPr/>
          <p:nvPr/>
        </p:nvSpPr>
        <p:spPr>
          <a:xfrm>
            <a:off x="2303261" y="4027175"/>
            <a:ext cx="6190" cy="113050"/>
          </a:xfrm>
          <a:custGeom>
            <a:pathLst>
              <a:path extrusionOk="0" h="4522" w="283">
                <a:moveTo>
                  <a:pt x="0" y="4522"/>
                </a:moveTo>
                <a:cubicBezTo>
                  <a:pt x="214" y="3027"/>
                  <a:pt x="283" y="1510"/>
                  <a:pt x="283" y="0"/>
                </a:cubicBezTo>
              </a:path>
            </a:pathLst>
          </a:custGeom>
          <a:noFill/>
          <a:ln cap="flat" cmpd="sng" w="9525">
            <a:solidFill>
              <a:schemeClr val="dk2"/>
            </a:solidFill>
            <a:prstDash val="solid"/>
            <a:round/>
            <a:headEnd len="med" w="med" type="none"/>
            <a:tailEnd len="med" w="med" type="none"/>
          </a:ln>
        </p:spPr>
      </p:sp>
      <p:sp>
        <p:nvSpPr>
          <p:cNvPr id="581" name="Shape 581"/>
          <p:cNvSpPr/>
          <p:nvPr/>
        </p:nvSpPr>
        <p:spPr>
          <a:xfrm>
            <a:off x="233200" y="851950"/>
            <a:ext cx="826500" cy="3123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582" name="Shape 582"/>
          <p:cNvSpPr/>
          <p:nvPr/>
        </p:nvSpPr>
        <p:spPr>
          <a:xfrm>
            <a:off x="1254475" y="851950"/>
            <a:ext cx="596700" cy="3123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583" name="Shape 583"/>
          <p:cNvSpPr/>
          <p:nvPr/>
        </p:nvSpPr>
        <p:spPr>
          <a:xfrm>
            <a:off x="4741675" y="3953325"/>
            <a:ext cx="596700" cy="3123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584" name="Shape 584"/>
          <p:cNvSpPr txBox="1"/>
          <p:nvPr/>
        </p:nvSpPr>
        <p:spPr>
          <a:xfrm>
            <a:off x="3361275" y="138150"/>
            <a:ext cx="2617500" cy="861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FF"/>
                </a:solidFill>
              </a:rPr>
              <a:t>The result can not be more precise than the number with the lesser precision!</a:t>
            </a:r>
            <a:endParaRPr>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10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000"/>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sp>
        <p:nvSpPr>
          <p:cNvPr id="589" name="Shape 589"/>
          <p:cNvSpPr txBox="1"/>
          <p:nvPr/>
        </p:nvSpPr>
        <p:spPr>
          <a:xfrm>
            <a:off x="303175" y="228200"/>
            <a:ext cx="2953500" cy="508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quiz</a:t>
            </a:r>
            <a:endParaRPr/>
          </a:p>
        </p:txBody>
      </p:sp>
      <p:pic>
        <p:nvPicPr>
          <p:cNvPr id="590" name="Shape 590"/>
          <p:cNvPicPr preferRelativeResize="0"/>
          <p:nvPr/>
        </p:nvPicPr>
        <p:blipFill>
          <a:blip r:embed="rId3">
            <a:alphaModFix/>
          </a:blip>
          <a:stretch>
            <a:fillRect/>
          </a:stretch>
        </p:blipFill>
        <p:spPr>
          <a:xfrm>
            <a:off x="303175" y="636138"/>
            <a:ext cx="4864576" cy="1735575"/>
          </a:xfrm>
          <a:prstGeom prst="rect">
            <a:avLst/>
          </a:prstGeom>
          <a:noFill/>
          <a:ln>
            <a:noFill/>
          </a:ln>
        </p:spPr>
      </p:pic>
      <p:pic>
        <p:nvPicPr>
          <p:cNvPr id="591" name="Shape 591"/>
          <p:cNvPicPr preferRelativeResize="0"/>
          <p:nvPr/>
        </p:nvPicPr>
        <p:blipFill>
          <a:blip r:embed="rId4">
            <a:alphaModFix/>
          </a:blip>
          <a:stretch>
            <a:fillRect/>
          </a:stretch>
        </p:blipFill>
        <p:spPr>
          <a:xfrm>
            <a:off x="152400" y="2564550"/>
            <a:ext cx="5568003" cy="2426549"/>
          </a:xfrm>
          <a:prstGeom prst="rect">
            <a:avLst/>
          </a:prstGeom>
          <a:noFill/>
          <a:ln>
            <a:noFill/>
          </a:ln>
        </p:spPr>
      </p:pic>
      <p:sp>
        <p:nvSpPr>
          <p:cNvPr id="592" name="Shape 592"/>
          <p:cNvSpPr txBox="1"/>
          <p:nvPr/>
        </p:nvSpPr>
        <p:spPr>
          <a:xfrm>
            <a:off x="987750" y="130400"/>
            <a:ext cx="7960800" cy="31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https://www.proprofs.com/quiz-school/story.php?title=significant-figures-rounding</a:t>
            </a:r>
            <a:endParaRPr/>
          </a:p>
        </p:txBody>
      </p:sp>
      <p:sp>
        <p:nvSpPr>
          <p:cNvPr id="593" name="Shape 593"/>
          <p:cNvSpPr/>
          <p:nvPr/>
        </p:nvSpPr>
        <p:spPr>
          <a:xfrm>
            <a:off x="753025" y="1773400"/>
            <a:ext cx="469500" cy="4302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4" name="Shape 594"/>
          <p:cNvSpPr/>
          <p:nvPr/>
        </p:nvSpPr>
        <p:spPr>
          <a:xfrm>
            <a:off x="846750" y="3373200"/>
            <a:ext cx="469500" cy="4302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5" name="Shape 595"/>
          <p:cNvSpPr txBox="1"/>
          <p:nvPr/>
        </p:nvSpPr>
        <p:spPr>
          <a:xfrm>
            <a:off x="2669850" y="2457950"/>
            <a:ext cx="352200" cy="430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0000"/>
                </a:solidFill>
              </a:rPr>
              <a:t>6</a:t>
            </a:r>
            <a:endParaRPr b="1" sz="18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0"/>
                                          </p:stCondLst>
                                        </p:cTn>
                                        <p:tgtEl>
                                          <p:spTgt spid="5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1000"/>
                                        <p:tgtEl>
                                          <p:spTgt spid="5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pic>
        <p:nvPicPr>
          <p:cNvPr id="600" name="Shape 600"/>
          <p:cNvPicPr preferRelativeResize="0"/>
          <p:nvPr/>
        </p:nvPicPr>
        <p:blipFill>
          <a:blip r:embed="rId3">
            <a:alphaModFix/>
          </a:blip>
          <a:stretch>
            <a:fillRect/>
          </a:stretch>
        </p:blipFill>
        <p:spPr>
          <a:xfrm>
            <a:off x="152400" y="152400"/>
            <a:ext cx="5160132" cy="4838700"/>
          </a:xfrm>
          <a:prstGeom prst="rect">
            <a:avLst/>
          </a:prstGeom>
          <a:noFill/>
          <a:ln>
            <a:noFill/>
          </a:ln>
        </p:spPr>
      </p:pic>
      <p:sp>
        <p:nvSpPr>
          <p:cNvPr id="601" name="Shape 601"/>
          <p:cNvSpPr/>
          <p:nvPr/>
        </p:nvSpPr>
        <p:spPr>
          <a:xfrm>
            <a:off x="811725" y="1087425"/>
            <a:ext cx="508500" cy="3912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2" name="Shape 602"/>
          <p:cNvSpPr txBox="1"/>
          <p:nvPr/>
        </p:nvSpPr>
        <p:spPr>
          <a:xfrm>
            <a:off x="3365500" y="2208400"/>
            <a:ext cx="2271900" cy="26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0000"/>
                </a:solidFill>
              </a:rPr>
              <a:t>37500000</a:t>
            </a:r>
            <a:endParaRPr b="1">
              <a:solidFill>
                <a:srgbClr val="FF0000"/>
              </a:solidFill>
            </a:endParaRPr>
          </a:p>
        </p:txBody>
      </p:sp>
      <p:sp>
        <p:nvSpPr>
          <p:cNvPr id="603" name="Shape 603"/>
          <p:cNvSpPr txBox="1"/>
          <p:nvPr/>
        </p:nvSpPr>
        <p:spPr>
          <a:xfrm>
            <a:off x="3365500" y="2614800"/>
            <a:ext cx="2271900" cy="261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0000"/>
                </a:solidFill>
              </a:rPr>
              <a:t>0.0047</a:t>
            </a:r>
            <a:endParaRPr b="1">
              <a:solidFill>
                <a:srgbClr val="FF0000"/>
              </a:solidFill>
            </a:endParaRPr>
          </a:p>
        </p:txBody>
      </p:sp>
      <p:sp>
        <p:nvSpPr>
          <p:cNvPr id="604" name="Shape 604"/>
          <p:cNvSpPr/>
          <p:nvPr/>
        </p:nvSpPr>
        <p:spPr>
          <a:xfrm>
            <a:off x="811725" y="4365750"/>
            <a:ext cx="924000" cy="3912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5" name="Shape 605"/>
          <p:cNvSpPr txBox="1"/>
          <p:nvPr/>
        </p:nvSpPr>
        <p:spPr>
          <a:xfrm>
            <a:off x="3221550" y="4799200"/>
            <a:ext cx="2271900" cy="261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0000"/>
                </a:solidFill>
              </a:rPr>
              <a:t>1.0</a:t>
            </a:r>
            <a:endParaRPr b="1">
              <a:solidFill>
                <a:srgbClr val="FF0000"/>
              </a:solidFill>
            </a:endParaRPr>
          </a:p>
        </p:txBody>
      </p:sp>
      <p:sp>
        <p:nvSpPr>
          <p:cNvPr id="606" name="Shape 606"/>
          <p:cNvSpPr txBox="1"/>
          <p:nvPr/>
        </p:nvSpPr>
        <p:spPr>
          <a:xfrm>
            <a:off x="1815775" y="4302725"/>
            <a:ext cx="3921300" cy="332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3.0 * 10    would have been better.</a:t>
            </a:r>
            <a:endParaRPr/>
          </a:p>
        </p:txBody>
      </p:sp>
      <p:sp>
        <p:nvSpPr>
          <p:cNvPr id="607" name="Shape 607"/>
          <p:cNvSpPr txBox="1"/>
          <p:nvPr/>
        </p:nvSpPr>
        <p:spPr>
          <a:xfrm>
            <a:off x="2458700" y="4196750"/>
            <a:ext cx="254400" cy="219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1000"/>
                                        <p:tgtEl>
                                          <p:spTgt spid="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1000"/>
                                        <p:tgtEl>
                                          <p:spTgt spid="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000"/>
                                        <p:tgtEl>
                                          <p:spTgt spid="6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000"/>
                                        <p:tgtEl>
                                          <p:spTgt spid="6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pic>
        <p:nvPicPr>
          <p:cNvPr id="612" name="Shape 612"/>
          <p:cNvPicPr preferRelativeResize="0"/>
          <p:nvPr/>
        </p:nvPicPr>
        <p:blipFill>
          <a:blip r:embed="rId3">
            <a:alphaModFix/>
          </a:blip>
          <a:stretch>
            <a:fillRect/>
          </a:stretch>
        </p:blipFill>
        <p:spPr>
          <a:xfrm>
            <a:off x="152400" y="152400"/>
            <a:ext cx="3516501" cy="1967050"/>
          </a:xfrm>
          <a:prstGeom prst="rect">
            <a:avLst/>
          </a:prstGeom>
          <a:noFill/>
          <a:ln>
            <a:noFill/>
          </a:ln>
        </p:spPr>
      </p:pic>
      <p:sp>
        <p:nvSpPr>
          <p:cNvPr id="613" name="Shape 613"/>
          <p:cNvSpPr/>
          <p:nvPr/>
        </p:nvSpPr>
        <p:spPr>
          <a:xfrm>
            <a:off x="656500" y="657375"/>
            <a:ext cx="973200" cy="3912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4" name="Shape 614"/>
          <p:cNvSpPr txBox="1"/>
          <p:nvPr/>
        </p:nvSpPr>
        <p:spPr>
          <a:xfrm>
            <a:off x="3069175" y="1858450"/>
            <a:ext cx="2271900" cy="261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0000"/>
                </a:solidFill>
              </a:rPr>
              <a:t>1.82</a:t>
            </a:r>
            <a:endParaRPr b="1">
              <a:solidFill>
                <a:srgbClr val="FF0000"/>
              </a:solidFill>
            </a:endParaRPr>
          </a:p>
        </p:txBody>
      </p:sp>
      <p:pic>
        <p:nvPicPr>
          <p:cNvPr id="615" name="Shape 615"/>
          <p:cNvPicPr preferRelativeResize="0"/>
          <p:nvPr/>
        </p:nvPicPr>
        <p:blipFill>
          <a:blip r:embed="rId4">
            <a:alphaModFix/>
          </a:blip>
          <a:stretch>
            <a:fillRect/>
          </a:stretch>
        </p:blipFill>
        <p:spPr>
          <a:xfrm>
            <a:off x="279400" y="2490575"/>
            <a:ext cx="3285695" cy="1298250"/>
          </a:xfrm>
          <a:prstGeom prst="rect">
            <a:avLst/>
          </a:prstGeom>
          <a:noFill/>
          <a:ln>
            <a:noFill/>
          </a:ln>
        </p:spPr>
      </p:pic>
      <p:cxnSp>
        <p:nvCxnSpPr>
          <p:cNvPr id="616" name="Shape 616"/>
          <p:cNvCxnSpPr/>
          <p:nvPr/>
        </p:nvCxnSpPr>
        <p:spPr>
          <a:xfrm flipH="1">
            <a:off x="1008950" y="3570100"/>
            <a:ext cx="1728600" cy="120000"/>
          </a:xfrm>
          <a:prstGeom prst="straightConnector1">
            <a:avLst/>
          </a:prstGeom>
          <a:noFill/>
          <a:ln cap="flat" cmpd="sng" w="9525">
            <a:solidFill>
              <a:schemeClr val="dk2"/>
            </a:solidFill>
            <a:prstDash val="solid"/>
            <a:round/>
            <a:headEnd len="med" w="med" type="none"/>
            <a:tailEnd len="med" w="med" type="triangle"/>
          </a:ln>
        </p:spPr>
      </p:cxnSp>
      <p:pic>
        <p:nvPicPr>
          <p:cNvPr id="617" name="Shape 617"/>
          <p:cNvPicPr preferRelativeResize="0"/>
          <p:nvPr/>
        </p:nvPicPr>
        <p:blipFill>
          <a:blip r:embed="rId5">
            <a:alphaModFix/>
          </a:blip>
          <a:stretch>
            <a:fillRect/>
          </a:stretch>
        </p:blipFill>
        <p:spPr>
          <a:xfrm>
            <a:off x="279400" y="4159950"/>
            <a:ext cx="2725257" cy="896175"/>
          </a:xfrm>
          <a:prstGeom prst="rect">
            <a:avLst/>
          </a:prstGeom>
          <a:noFill/>
          <a:ln>
            <a:noFill/>
          </a:ln>
        </p:spPr>
      </p:pic>
      <p:cxnSp>
        <p:nvCxnSpPr>
          <p:cNvPr id="618" name="Shape 618"/>
          <p:cNvCxnSpPr/>
          <p:nvPr/>
        </p:nvCxnSpPr>
        <p:spPr>
          <a:xfrm flipH="1">
            <a:off x="1044150" y="4593175"/>
            <a:ext cx="2201400" cy="197700"/>
          </a:xfrm>
          <a:prstGeom prst="straightConnector1">
            <a:avLst/>
          </a:prstGeom>
          <a:noFill/>
          <a:ln cap="flat" cmpd="sng" w="9525">
            <a:solidFill>
              <a:schemeClr val="dk2"/>
            </a:solidFill>
            <a:prstDash val="solid"/>
            <a:round/>
            <a:headEnd len="med" w="med" type="none"/>
            <a:tailEnd len="med" w="med" type="triangle"/>
          </a:ln>
        </p:spPr>
      </p:cxnSp>
      <p:sp>
        <p:nvSpPr>
          <p:cNvPr id="619" name="Shape 619"/>
          <p:cNvSpPr txBox="1"/>
          <p:nvPr/>
        </p:nvSpPr>
        <p:spPr>
          <a:xfrm>
            <a:off x="3245550" y="2451750"/>
            <a:ext cx="5842200" cy="240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u="sng">
                <a:solidFill>
                  <a:schemeClr val="hlink"/>
                </a:solidFill>
                <a:hlinkClick r:id="rId6"/>
              </a:rPr>
              <a:t>http://www.mrwiggersci.com/chem/Tutorials/Ch2-Interact-Pract-Sig-Figs-Blacksburg.htm</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 presetSubtype="0">
                                  <p:stCondLst>
                                    <p:cond delay="0"/>
                                  </p:stCondLst>
                                  <p:childTnLst>
                                    <p:set>
                                      <p:cBhvr>
                                        <p:cTn dur="1" fill="hold">
                                          <p:stCondLst>
                                            <p:cond delay="0"/>
                                          </p:stCondLst>
                                        </p:cTn>
                                        <p:tgtEl>
                                          <p:spTgt spid="6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1000"/>
                                        <p:tgtEl>
                                          <p:spTgt spid="6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1000"/>
                                        <p:tgtEl>
                                          <p:spTgt spid="6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1000"/>
                                        <p:tgtEl>
                                          <p:spTgt spid="6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1000"/>
                                        <p:tgtEl>
                                          <p:spTgt spid="6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1000"/>
                                        <p:tgtEl>
                                          <p:spTgt spid="6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pic>
        <p:nvPicPr>
          <p:cNvPr id="624" name="Shape 624"/>
          <p:cNvPicPr preferRelativeResize="0"/>
          <p:nvPr/>
        </p:nvPicPr>
        <p:blipFill>
          <a:blip r:embed="rId3">
            <a:alphaModFix/>
          </a:blip>
          <a:stretch>
            <a:fillRect/>
          </a:stretch>
        </p:blipFill>
        <p:spPr>
          <a:xfrm>
            <a:off x="152400" y="152400"/>
            <a:ext cx="2719200" cy="961475"/>
          </a:xfrm>
          <a:prstGeom prst="rect">
            <a:avLst/>
          </a:prstGeom>
          <a:noFill/>
          <a:ln>
            <a:noFill/>
          </a:ln>
        </p:spPr>
      </p:pic>
      <p:sp>
        <p:nvSpPr>
          <p:cNvPr id="625" name="Shape 625"/>
          <p:cNvSpPr txBox="1"/>
          <p:nvPr/>
        </p:nvSpPr>
        <p:spPr>
          <a:xfrm>
            <a:off x="2866875" y="479288"/>
            <a:ext cx="5002500" cy="458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4 nm = 4 x 10    m has nothing to do with it...</a:t>
            </a:r>
            <a:endParaRPr/>
          </a:p>
        </p:txBody>
      </p:sp>
      <p:sp>
        <p:nvSpPr>
          <p:cNvPr id="626" name="Shape 626"/>
          <p:cNvSpPr txBox="1"/>
          <p:nvPr/>
        </p:nvSpPr>
        <p:spPr>
          <a:xfrm>
            <a:off x="3967775" y="328288"/>
            <a:ext cx="402000" cy="274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a:t>
            </a:r>
            <a:r>
              <a:rPr lang="en" sz="900"/>
              <a:t>9</a:t>
            </a:r>
            <a:endParaRPr sz="900"/>
          </a:p>
        </p:txBody>
      </p:sp>
      <p:cxnSp>
        <p:nvCxnSpPr>
          <p:cNvPr id="627" name="Shape 627"/>
          <p:cNvCxnSpPr/>
          <p:nvPr/>
        </p:nvCxnSpPr>
        <p:spPr>
          <a:xfrm rot="10800000">
            <a:off x="867800" y="712475"/>
            <a:ext cx="1672200" cy="21300"/>
          </a:xfrm>
          <a:prstGeom prst="straightConnector1">
            <a:avLst/>
          </a:prstGeom>
          <a:noFill/>
          <a:ln cap="flat" cmpd="sng" w="9525">
            <a:solidFill>
              <a:schemeClr val="dk2"/>
            </a:solidFill>
            <a:prstDash val="solid"/>
            <a:round/>
            <a:headEnd len="med" w="med" type="none"/>
            <a:tailEnd len="med" w="med" type="triangle"/>
          </a:ln>
        </p:spPr>
      </p:cxnSp>
      <p:pic>
        <p:nvPicPr>
          <p:cNvPr id="628" name="Shape 628"/>
          <p:cNvPicPr preferRelativeResize="0"/>
          <p:nvPr/>
        </p:nvPicPr>
        <p:blipFill>
          <a:blip r:embed="rId4">
            <a:alphaModFix/>
          </a:blip>
          <a:stretch>
            <a:fillRect/>
          </a:stretch>
        </p:blipFill>
        <p:spPr>
          <a:xfrm>
            <a:off x="152400" y="1266275"/>
            <a:ext cx="2839150" cy="885925"/>
          </a:xfrm>
          <a:prstGeom prst="rect">
            <a:avLst/>
          </a:prstGeom>
          <a:noFill/>
          <a:ln>
            <a:noFill/>
          </a:ln>
        </p:spPr>
      </p:pic>
      <p:cxnSp>
        <p:nvCxnSpPr>
          <p:cNvPr id="629" name="Shape 629"/>
          <p:cNvCxnSpPr/>
          <p:nvPr/>
        </p:nvCxnSpPr>
        <p:spPr>
          <a:xfrm flipH="1">
            <a:off x="853700" y="1926175"/>
            <a:ext cx="1495800" cy="183600"/>
          </a:xfrm>
          <a:prstGeom prst="straightConnector1">
            <a:avLst/>
          </a:prstGeom>
          <a:noFill/>
          <a:ln cap="flat" cmpd="sng" w="9525">
            <a:solidFill>
              <a:schemeClr val="dk2"/>
            </a:solidFill>
            <a:prstDash val="solid"/>
            <a:round/>
            <a:headEnd len="med" w="med" type="none"/>
            <a:tailEnd len="med" w="med" type="triangle"/>
          </a:ln>
        </p:spPr>
      </p:cxnSp>
      <p:pic>
        <p:nvPicPr>
          <p:cNvPr id="630" name="Shape 630"/>
          <p:cNvPicPr preferRelativeResize="0"/>
          <p:nvPr/>
        </p:nvPicPr>
        <p:blipFill>
          <a:blip r:embed="rId5">
            <a:alphaModFix/>
          </a:blip>
          <a:stretch>
            <a:fillRect/>
          </a:stretch>
        </p:blipFill>
        <p:spPr>
          <a:xfrm>
            <a:off x="152400" y="2304600"/>
            <a:ext cx="2714474" cy="885925"/>
          </a:xfrm>
          <a:prstGeom prst="rect">
            <a:avLst/>
          </a:prstGeom>
          <a:noFill/>
          <a:ln>
            <a:noFill/>
          </a:ln>
        </p:spPr>
      </p:pic>
      <p:cxnSp>
        <p:nvCxnSpPr>
          <p:cNvPr id="631" name="Shape 631"/>
          <p:cNvCxnSpPr/>
          <p:nvPr/>
        </p:nvCxnSpPr>
        <p:spPr>
          <a:xfrm flipH="1">
            <a:off x="761875" y="2801050"/>
            <a:ext cx="2688300" cy="120000"/>
          </a:xfrm>
          <a:prstGeom prst="straightConnector1">
            <a:avLst/>
          </a:prstGeom>
          <a:noFill/>
          <a:ln cap="flat" cmpd="sng" w="9525">
            <a:solidFill>
              <a:schemeClr val="dk2"/>
            </a:solidFill>
            <a:prstDash val="solid"/>
            <a:round/>
            <a:headEnd len="med" w="med" type="none"/>
            <a:tailEnd len="med" w="med" type="triangle"/>
          </a:ln>
        </p:spPr>
      </p:cxnSp>
      <p:pic>
        <p:nvPicPr>
          <p:cNvPr id="632" name="Shape 632"/>
          <p:cNvPicPr preferRelativeResize="0"/>
          <p:nvPr/>
        </p:nvPicPr>
        <p:blipFill>
          <a:blip r:embed="rId6">
            <a:alphaModFix/>
          </a:blip>
          <a:stretch>
            <a:fillRect/>
          </a:stretch>
        </p:blipFill>
        <p:spPr>
          <a:xfrm>
            <a:off x="152400" y="3302175"/>
            <a:ext cx="3114861" cy="961475"/>
          </a:xfrm>
          <a:prstGeom prst="rect">
            <a:avLst/>
          </a:prstGeom>
          <a:noFill/>
          <a:ln>
            <a:noFill/>
          </a:ln>
        </p:spPr>
      </p:pic>
      <p:cxnSp>
        <p:nvCxnSpPr>
          <p:cNvPr id="633" name="Shape 633"/>
          <p:cNvCxnSpPr/>
          <p:nvPr/>
        </p:nvCxnSpPr>
        <p:spPr>
          <a:xfrm flipH="1">
            <a:off x="917200" y="3880550"/>
            <a:ext cx="1291200" cy="268200"/>
          </a:xfrm>
          <a:prstGeom prst="straightConnector1">
            <a:avLst/>
          </a:prstGeom>
          <a:noFill/>
          <a:ln cap="flat" cmpd="sng" w="9525">
            <a:solidFill>
              <a:schemeClr val="dk2"/>
            </a:solidFill>
            <a:prstDash val="solid"/>
            <a:round/>
            <a:headEnd len="med" w="med" type="none"/>
            <a:tailEnd len="med" w="med" type="triangle"/>
          </a:ln>
        </p:spPr>
      </p:cxnSp>
      <p:pic>
        <p:nvPicPr>
          <p:cNvPr id="634" name="Shape 634"/>
          <p:cNvPicPr preferRelativeResize="0"/>
          <p:nvPr/>
        </p:nvPicPr>
        <p:blipFill>
          <a:blip r:embed="rId7">
            <a:alphaModFix/>
          </a:blip>
          <a:stretch>
            <a:fillRect/>
          </a:stretch>
        </p:blipFill>
        <p:spPr>
          <a:xfrm>
            <a:off x="4145850" y="1301758"/>
            <a:ext cx="3322975" cy="1002842"/>
          </a:xfrm>
          <a:prstGeom prst="rect">
            <a:avLst/>
          </a:prstGeom>
          <a:noFill/>
          <a:ln>
            <a:noFill/>
          </a:ln>
        </p:spPr>
      </p:pic>
      <p:pic>
        <p:nvPicPr>
          <p:cNvPr id="635" name="Shape 635"/>
          <p:cNvPicPr preferRelativeResize="0"/>
          <p:nvPr/>
        </p:nvPicPr>
        <p:blipFill>
          <a:blip r:embed="rId8">
            <a:alphaModFix/>
          </a:blip>
          <a:stretch>
            <a:fillRect/>
          </a:stretch>
        </p:blipFill>
        <p:spPr>
          <a:xfrm>
            <a:off x="4145850" y="2547050"/>
            <a:ext cx="3322964" cy="1027550"/>
          </a:xfrm>
          <a:prstGeom prst="rect">
            <a:avLst/>
          </a:prstGeom>
          <a:noFill/>
          <a:ln>
            <a:noFill/>
          </a:ln>
        </p:spPr>
      </p:pic>
      <p:pic>
        <p:nvPicPr>
          <p:cNvPr id="636" name="Shape 636"/>
          <p:cNvPicPr preferRelativeResize="0"/>
          <p:nvPr/>
        </p:nvPicPr>
        <p:blipFill>
          <a:blip r:embed="rId9">
            <a:alphaModFix/>
          </a:blip>
          <a:stretch>
            <a:fillRect/>
          </a:stretch>
        </p:blipFill>
        <p:spPr>
          <a:xfrm>
            <a:off x="4259273" y="3891500"/>
            <a:ext cx="3252184" cy="1181100"/>
          </a:xfrm>
          <a:prstGeom prst="rect">
            <a:avLst/>
          </a:prstGeom>
          <a:noFill/>
          <a:ln>
            <a:noFill/>
          </a:ln>
        </p:spPr>
      </p:pic>
      <p:cxnSp>
        <p:nvCxnSpPr>
          <p:cNvPr id="637" name="Shape 637"/>
          <p:cNvCxnSpPr/>
          <p:nvPr/>
        </p:nvCxnSpPr>
        <p:spPr>
          <a:xfrm flipH="1">
            <a:off x="4854175" y="1742725"/>
            <a:ext cx="1848600" cy="134100"/>
          </a:xfrm>
          <a:prstGeom prst="straightConnector1">
            <a:avLst/>
          </a:prstGeom>
          <a:noFill/>
          <a:ln cap="flat" cmpd="sng" w="9525">
            <a:solidFill>
              <a:schemeClr val="dk2"/>
            </a:solidFill>
            <a:prstDash val="solid"/>
            <a:round/>
            <a:headEnd len="med" w="med" type="none"/>
            <a:tailEnd len="med" w="med" type="triangle"/>
          </a:ln>
        </p:spPr>
      </p:cxnSp>
      <p:cxnSp>
        <p:nvCxnSpPr>
          <p:cNvPr id="638" name="Shape 638"/>
          <p:cNvCxnSpPr/>
          <p:nvPr/>
        </p:nvCxnSpPr>
        <p:spPr>
          <a:xfrm rot="10800000">
            <a:off x="4910700" y="2935050"/>
            <a:ext cx="790200" cy="105900"/>
          </a:xfrm>
          <a:prstGeom prst="straightConnector1">
            <a:avLst/>
          </a:prstGeom>
          <a:noFill/>
          <a:ln cap="flat" cmpd="sng" w="9525">
            <a:solidFill>
              <a:schemeClr val="dk2"/>
            </a:solidFill>
            <a:prstDash val="solid"/>
            <a:round/>
            <a:headEnd len="med" w="med" type="none"/>
            <a:tailEnd len="med" w="med" type="triangle"/>
          </a:ln>
        </p:spPr>
      </p:cxnSp>
      <p:cxnSp>
        <p:nvCxnSpPr>
          <p:cNvPr id="639" name="Shape 639"/>
          <p:cNvCxnSpPr/>
          <p:nvPr/>
        </p:nvCxnSpPr>
        <p:spPr>
          <a:xfrm flipH="1">
            <a:off x="4974200" y="4374450"/>
            <a:ext cx="599700" cy="98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000"/>
                                        <p:tgtEl>
                                          <p:spTgt spid="625"/>
                                        </p:tgtEl>
                                      </p:cBhvr>
                                    </p:animEffect>
                                  </p:childTnLst>
                                </p:cTn>
                              </p:par>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par>
                                <p:cTn fill="hold" nodeType="with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000"/>
                                        <p:tgtEl>
                                          <p:spTgt spid="6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1000"/>
                                        <p:tgtEl>
                                          <p:spTgt spid="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1000"/>
                                        <p:tgtEl>
                                          <p:spTgt spid="6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1000"/>
                                        <p:tgtEl>
                                          <p:spTgt spid="6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1000"/>
                                        <p:tgtEl>
                                          <p:spTgt spid="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1000"/>
                                        <p:tgtEl>
                                          <p:spTgt spid="6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1000"/>
                                        <p:tgtEl>
                                          <p:spTgt spid="6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1000"/>
                                        <p:tgtEl>
                                          <p:spTgt spid="6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1000"/>
                                        <p:tgtEl>
                                          <p:spTgt spid="6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1000"/>
                                        <p:tgtEl>
                                          <p:spTgt spid="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1000"/>
                                        <p:tgtEl>
                                          <p:spTgt spid="6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3" name="Shape 643"/>
        <p:cNvGrpSpPr/>
        <p:nvPr/>
      </p:nvGrpSpPr>
      <p:grpSpPr>
        <a:xfrm>
          <a:off x="0" y="0"/>
          <a:ext cx="0" cy="0"/>
          <a:chOff x="0" y="0"/>
          <a:chExt cx="0" cy="0"/>
        </a:xfrm>
      </p:grpSpPr>
      <p:pic>
        <p:nvPicPr>
          <p:cNvPr id="644" name="Shape 644"/>
          <p:cNvPicPr preferRelativeResize="0"/>
          <p:nvPr/>
        </p:nvPicPr>
        <p:blipFill>
          <a:blip r:embed="rId3">
            <a:alphaModFix/>
          </a:blip>
          <a:stretch>
            <a:fillRect/>
          </a:stretch>
        </p:blipFill>
        <p:spPr>
          <a:xfrm>
            <a:off x="152400" y="152400"/>
            <a:ext cx="4067175" cy="1181100"/>
          </a:xfrm>
          <a:prstGeom prst="rect">
            <a:avLst/>
          </a:prstGeom>
          <a:noFill/>
          <a:ln>
            <a:noFill/>
          </a:ln>
        </p:spPr>
      </p:pic>
      <p:pic>
        <p:nvPicPr>
          <p:cNvPr id="645" name="Shape 645"/>
          <p:cNvPicPr preferRelativeResize="0"/>
          <p:nvPr/>
        </p:nvPicPr>
        <p:blipFill>
          <a:blip r:embed="rId4">
            <a:alphaModFix/>
          </a:blip>
          <a:stretch>
            <a:fillRect/>
          </a:stretch>
        </p:blipFill>
        <p:spPr>
          <a:xfrm>
            <a:off x="152400" y="1485900"/>
            <a:ext cx="3771900" cy="1257300"/>
          </a:xfrm>
          <a:prstGeom prst="rect">
            <a:avLst/>
          </a:prstGeom>
          <a:noFill/>
          <a:ln>
            <a:noFill/>
          </a:ln>
        </p:spPr>
      </p:pic>
      <p:pic>
        <p:nvPicPr>
          <p:cNvPr id="646" name="Shape 646"/>
          <p:cNvPicPr preferRelativeResize="0"/>
          <p:nvPr/>
        </p:nvPicPr>
        <p:blipFill>
          <a:blip r:embed="rId5">
            <a:alphaModFix/>
          </a:blip>
          <a:stretch>
            <a:fillRect/>
          </a:stretch>
        </p:blipFill>
        <p:spPr>
          <a:xfrm>
            <a:off x="300925" y="2925250"/>
            <a:ext cx="3971925" cy="1190625"/>
          </a:xfrm>
          <a:prstGeom prst="rect">
            <a:avLst/>
          </a:prstGeom>
          <a:noFill/>
          <a:ln>
            <a:noFill/>
          </a:ln>
        </p:spPr>
      </p:pic>
      <p:pic>
        <p:nvPicPr>
          <p:cNvPr id="647" name="Shape 647"/>
          <p:cNvPicPr preferRelativeResize="0"/>
          <p:nvPr/>
        </p:nvPicPr>
        <p:blipFill>
          <a:blip r:embed="rId6">
            <a:alphaModFix/>
          </a:blip>
          <a:stretch>
            <a:fillRect/>
          </a:stretch>
        </p:blipFill>
        <p:spPr>
          <a:xfrm>
            <a:off x="4855625" y="147638"/>
            <a:ext cx="3752850" cy="1190625"/>
          </a:xfrm>
          <a:prstGeom prst="rect">
            <a:avLst/>
          </a:prstGeom>
          <a:noFill/>
          <a:ln>
            <a:noFill/>
          </a:ln>
        </p:spPr>
      </p:pic>
      <p:pic>
        <p:nvPicPr>
          <p:cNvPr id="648" name="Shape 648"/>
          <p:cNvPicPr preferRelativeResize="0"/>
          <p:nvPr/>
        </p:nvPicPr>
        <p:blipFill>
          <a:blip r:embed="rId7">
            <a:alphaModFix/>
          </a:blip>
          <a:stretch>
            <a:fillRect/>
          </a:stretch>
        </p:blipFill>
        <p:spPr>
          <a:xfrm>
            <a:off x="5151975" y="1952613"/>
            <a:ext cx="3695700" cy="1238250"/>
          </a:xfrm>
          <a:prstGeom prst="rect">
            <a:avLst/>
          </a:prstGeom>
          <a:noFill/>
          <a:ln>
            <a:noFill/>
          </a:ln>
        </p:spPr>
      </p:pic>
      <p:cxnSp>
        <p:nvCxnSpPr>
          <p:cNvPr id="649" name="Shape 649"/>
          <p:cNvCxnSpPr/>
          <p:nvPr/>
        </p:nvCxnSpPr>
        <p:spPr>
          <a:xfrm flipH="1">
            <a:off x="987750" y="726725"/>
            <a:ext cx="733800" cy="91800"/>
          </a:xfrm>
          <a:prstGeom prst="straightConnector1">
            <a:avLst/>
          </a:prstGeom>
          <a:noFill/>
          <a:ln cap="flat" cmpd="sng" w="9525">
            <a:solidFill>
              <a:schemeClr val="dk2"/>
            </a:solidFill>
            <a:prstDash val="solid"/>
            <a:round/>
            <a:headEnd len="med" w="med" type="none"/>
            <a:tailEnd len="med" w="med" type="triangle"/>
          </a:ln>
        </p:spPr>
      </p:cxnSp>
      <p:cxnSp>
        <p:nvCxnSpPr>
          <p:cNvPr id="650" name="Shape 650"/>
          <p:cNvCxnSpPr/>
          <p:nvPr/>
        </p:nvCxnSpPr>
        <p:spPr>
          <a:xfrm flipH="1">
            <a:off x="1055475" y="2339625"/>
            <a:ext cx="733800" cy="91800"/>
          </a:xfrm>
          <a:prstGeom prst="straightConnector1">
            <a:avLst/>
          </a:prstGeom>
          <a:noFill/>
          <a:ln cap="flat" cmpd="sng" w="9525">
            <a:solidFill>
              <a:schemeClr val="dk2"/>
            </a:solidFill>
            <a:prstDash val="solid"/>
            <a:round/>
            <a:headEnd len="med" w="med" type="none"/>
            <a:tailEnd len="med" w="med" type="triangle"/>
          </a:ln>
        </p:spPr>
      </p:cxnSp>
      <p:cxnSp>
        <p:nvCxnSpPr>
          <p:cNvPr id="651" name="Shape 651"/>
          <p:cNvCxnSpPr/>
          <p:nvPr/>
        </p:nvCxnSpPr>
        <p:spPr>
          <a:xfrm flipH="1">
            <a:off x="1087950" y="3508025"/>
            <a:ext cx="733800" cy="91800"/>
          </a:xfrm>
          <a:prstGeom prst="straightConnector1">
            <a:avLst/>
          </a:prstGeom>
          <a:noFill/>
          <a:ln cap="flat" cmpd="sng" w="9525">
            <a:solidFill>
              <a:schemeClr val="dk2"/>
            </a:solidFill>
            <a:prstDash val="solid"/>
            <a:round/>
            <a:headEnd len="med" w="med" type="none"/>
            <a:tailEnd len="med" w="med" type="triangle"/>
          </a:ln>
        </p:spPr>
      </p:cxnSp>
      <p:cxnSp>
        <p:nvCxnSpPr>
          <p:cNvPr id="652" name="Shape 652"/>
          <p:cNvCxnSpPr/>
          <p:nvPr/>
        </p:nvCxnSpPr>
        <p:spPr>
          <a:xfrm flipH="1">
            <a:off x="5720600" y="1099250"/>
            <a:ext cx="733800" cy="91800"/>
          </a:xfrm>
          <a:prstGeom prst="straightConnector1">
            <a:avLst/>
          </a:prstGeom>
          <a:noFill/>
          <a:ln cap="flat" cmpd="sng" w="9525">
            <a:solidFill>
              <a:schemeClr val="dk2"/>
            </a:solidFill>
            <a:prstDash val="solid"/>
            <a:round/>
            <a:headEnd len="med" w="med" type="none"/>
            <a:tailEnd len="med" w="med" type="triangle"/>
          </a:ln>
        </p:spPr>
      </p:cxnSp>
      <p:cxnSp>
        <p:nvCxnSpPr>
          <p:cNvPr id="653" name="Shape 653"/>
          <p:cNvCxnSpPr/>
          <p:nvPr/>
        </p:nvCxnSpPr>
        <p:spPr>
          <a:xfrm flipH="1">
            <a:off x="6049400" y="2888550"/>
            <a:ext cx="733800" cy="91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10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1000"/>
                                        <p:tgtEl>
                                          <p:spTgt spid="6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10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1000"/>
                                        <p:tgtEl>
                                          <p:spTgt spid="6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10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1000"/>
                                        <p:tgtEl>
                                          <p:spTgt spid="6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1000"/>
                                        <p:tgtEl>
                                          <p:spTgt spid="6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nvSpPr>
        <p:spPr>
          <a:xfrm>
            <a:off x="264750" y="92700"/>
            <a:ext cx="2480100" cy="404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Memorize the speed of light:</a:t>
            </a:r>
            <a:endParaRPr/>
          </a:p>
        </p:txBody>
      </p:sp>
      <p:pic>
        <p:nvPicPr>
          <p:cNvPr id="71" name="Shape 71"/>
          <p:cNvPicPr preferRelativeResize="0"/>
          <p:nvPr/>
        </p:nvPicPr>
        <p:blipFill>
          <a:blip r:embed="rId3">
            <a:alphaModFix/>
          </a:blip>
          <a:stretch>
            <a:fillRect/>
          </a:stretch>
        </p:blipFill>
        <p:spPr>
          <a:xfrm>
            <a:off x="2848400" y="0"/>
            <a:ext cx="2744601" cy="688575"/>
          </a:xfrm>
          <a:prstGeom prst="rect">
            <a:avLst/>
          </a:prstGeom>
          <a:noFill/>
          <a:ln>
            <a:noFill/>
          </a:ln>
        </p:spPr>
      </p:pic>
      <p:pic>
        <p:nvPicPr>
          <p:cNvPr id="72" name="Shape 72"/>
          <p:cNvPicPr preferRelativeResize="0"/>
          <p:nvPr/>
        </p:nvPicPr>
        <p:blipFill>
          <a:blip r:embed="rId4">
            <a:alphaModFix/>
          </a:blip>
          <a:stretch>
            <a:fillRect/>
          </a:stretch>
        </p:blipFill>
        <p:spPr>
          <a:xfrm>
            <a:off x="3448950" y="619025"/>
            <a:ext cx="1647825" cy="759750"/>
          </a:xfrm>
          <a:prstGeom prst="rect">
            <a:avLst/>
          </a:prstGeom>
          <a:noFill/>
          <a:ln>
            <a:noFill/>
          </a:ln>
        </p:spPr>
      </p:pic>
      <p:pic>
        <p:nvPicPr>
          <p:cNvPr id="73" name="Shape 73"/>
          <p:cNvPicPr preferRelativeResize="0"/>
          <p:nvPr/>
        </p:nvPicPr>
        <p:blipFill>
          <a:blip r:embed="rId5">
            <a:alphaModFix/>
          </a:blip>
          <a:stretch>
            <a:fillRect/>
          </a:stretch>
        </p:blipFill>
        <p:spPr>
          <a:xfrm>
            <a:off x="264750" y="1408019"/>
            <a:ext cx="4167726" cy="581200"/>
          </a:xfrm>
          <a:prstGeom prst="rect">
            <a:avLst/>
          </a:prstGeom>
          <a:noFill/>
          <a:ln>
            <a:noFill/>
          </a:ln>
        </p:spPr>
      </p:pic>
      <p:pic>
        <p:nvPicPr>
          <p:cNvPr id="74" name="Shape 74"/>
          <p:cNvPicPr preferRelativeResize="0"/>
          <p:nvPr/>
        </p:nvPicPr>
        <p:blipFill>
          <a:blip r:embed="rId6">
            <a:alphaModFix/>
          </a:blip>
          <a:stretch>
            <a:fillRect/>
          </a:stretch>
        </p:blipFill>
        <p:spPr>
          <a:xfrm>
            <a:off x="211850" y="1989223"/>
            <a:ext cx="4114801" cy="519027"/>
          </a:xfrm>
          <a:prstGeom prst="rect">
            <a:avLst/>
          </a:prstGeom>
          <a:noFill/>
          <a:ln>
            <a:noFill/>
          </a:ln>
        </p:spPr>
      </p:pic>
      <p:pic>
        <p:nvPicPr>
          <p:cNvPr id="75" name="Shape 75"/>
          <p:cNvPicPr preferRelativeResize="0"/>
          <p:nvPr/>
        </p:nvPicPr>
        <p:blipFill>
          <a:blip r:embed="rId7">
            <a:alphaModFix/>
          </a:blip>
          <a:stretch>
            <a:fillRect/>
          </a:stretch>
        </p:blipFill>
        <p:spPr>
          <a:xfrm>
            <a:off x="4498747" y="1323075"/>
            <a:ext cx="1077104" cy="581200"/>
          </a:xfrm>
          <a:prstGeom prst="rect">
            <a:avLst/>
          </a:prstGeom>
          <a:noFill/>
          <a:ln>
            <a:noFill/>
          </a:ln>
        </p:spPr>
      </p:pic>
      <p:pic>
        <p:nvPicPr>
          <p:cNvPr id="76" name="Shape 76"/>
          <p:cNvPicPr preferRelativeResize="0"/>
          <p:nvPr/>
        </p:nvPicPr>
        <p:blipFill>
          <a:blip r:embed="rId8">
            <a:alphaModFix/>
          </a:blip>
          <a:stretch>
            <a:fillRect/>
          </a:stretch>
        </p:blipFill>
        <p:spPr>
          <a:xfrm>
            <a:off x="4498750" y="1932700"/>
            <a:ext cx="1077100" cy="694805"/>
          </a:xfrm>
          <a:prstGeom prst="rect">
            <a:avLst/>
          </a:prstGeom>
          <a:noFill/>
          <a:ln>
            <a:noFill/>
          </a:ln>
        </p:spPr>
      </p:pic>
      <p:sp>
        <p:nvSpPr>
          <p:cNvPr id="77" name="Shape 77"/>
          <p:cNvSpPr txBox="1"/>
          <p:nvPr/>
        </p:nvSpPr>
        <p:spPr>
          <a:xfrm>
            <a:off x="89175" y="619025"/>
            <a:ext cx="3436800" cy="864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solidFill>
                  <a:srgbClr val="783F04"/>
                </a:solidFill>
              </a:rPr>
              <a:t>What is a formula that involves the </a:t>
            </a:r>
            <a:r>
              <a:rPr b="1" lang="en" sz="1200">
                <a:solidFill>
                  <a:srgbClr val="783F04"/>
                </a:solidFill>
              </a:rPr>
              <a:t>frequency</a:t>
            </a:r>
            <a:r>
              <a:rPr lang="en" sz="1200">
                <a:solidFill>
                  <a:srgbClr val="783F04"/>
                </a:solidFill>
              </a:rPr>
              <a:t>, </a:t>
            </a:r>
            <a:r>
              <a:rPr b="1" lang="en" sz="1200">
                <a:solidFill>
                  <a:srgbClr val="783F04"/>
                </a:solidFill>
              </a:rPr>
              <a:t>wavelength</a:t>
            </a:r>
            <a:r>
              <a:rPr lang="en" sz="1200">
                <a:solidFill>
                  <a:srgbClr val="783F04"/>
                </a:solidFill>
              </a:rPr>
              <a:t>, and the </a:t>
            </a:r>
            <a:r>
              <a:rPr b="1" lang="en" sz="1200">
                <a:solidFill>
                  <a:srgbClr val="783F04"/>
                </a:solidFill>
              </a:rPr>
              <a:t>speed of light</a:t>
            </a:r>
            <a:r>
              <a:rPr lang="en" sz="1200">
                <a:solidFill>
                  <a:srgbClr val="783F04"/>
                </a:solidFill>
              </a:rPr>
              <a:t>? This formula was given in the previous volume...</a:t>
            </a:r>
            <a:endParaRPr sz="1200">
              <a:solidFill>
                <a:srgbClr val="783F04"/>
              </a:solidFill>
            </a:endParaRPr>
          </a:p>
        </p:txBody>
      </p:sp>
      <p:sp>
        <p:nvSpPr>
          <p:cNvPr id="78" name="Shape 78"/>
          <p:cNvSpPr txBox="1"/>
          <p:nvPr/>
        </p:nvSpPr>
        <p:spPr>
          <a:xfrm>
            <a:off x="307425" y="3648250"/>
            <a:ext cx="4871700" cy="1459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7F6000"/>
                </a:solidFill>
              </a:rPr>
              <a:t>That means </a:t>
            </a:r>
            <a:endParaRPr>
              <a:solidFill>
                <a:srgbClr val="7F6000"/>
              </a:solidFill>
            </a:endParaRPr>
          </a:p>
          <a:p>
            <a:pPr indent="-317500" lvl="0" marL="457200" rtl="0">
              <a:spcBef>
                <a:spcPts val="0"/>
              </a:spcBef>
              <a:spcAft>
                <a:spcPts val="0"/>
              </a:spcAft>
              <a:buClr>
                <a:srgbClr val="7F6000"/>
              </a:buClr>
              <a:buSzPts val="1400"/>
              <a:buChar char="-"/>
            </a:pPr>
            <a:r>
              <a:rPr lang="en">
                <a:solidFill>
                  <a:srgbClr val="7F6000"/>
                </a:solidFill>
              </a:rPr>
              <a:t>don’t use the speed of light in </a:t>
            </a:r>
            <a:r>
              <a:rPr b="1" lang="en">
                <a:solidFill>
                  <a:srgbClr val="7F6000"/>
                </a:solidFill>
              </a:rPr>
              <a:t>km/h</a:t>
            </a:r>
            <a:r>
              <a:rPr lang="en">
                <a:solidFill>
                  <a:srgbClr val="7F6000"/>
                </a:solidFill>
              </a:rPr>
              <a:t> unless your wavelength is measured in </a:t>
            </a:r>
            <a:r>
              <a:rPr b="1" lang="en">
                <a:solidFill>
                  <a:srgbClr val="7F6000"/>
                </a:solidFill>
              </a:rPr>
              <a:t>km </a:t>
            </a:r>
            <a:r>
              <a:rPr lang="en">
                <a:solidFill>
                  <a:srgbClr val="7F6000"/>
                </a:solidFill>
              </a:rPr>
              <a:t>and you convert the hour to </a:t>
            </a:r>
            <a:r>
              <a:rPr b="1" lang="en">
                <a:solidFill>
                  <a:srgbClr val="7F6000"/>
                </a:solidFill>
              </a:rPr>
              <a:t>seconds</a:t>
            </a:r>
            <a:r>
              <a:rPr lang="en">
                <a:solidFill>
                  <a:srgbClr val="7F6000"/>
                </a:solidFill>
              </a:rPr>
              <a:t>.</a:t>
            </a:r>
            <a:endParaRPr>
              <a:solidFill>
                <a:srgbClr val="7F6000"/>
              </a:solidFill>
            </a:endParaRPr>
          </a:p>
          <a:p>
            <a:pPr indent="-317500" lvl="0" marL="457200" rtl="0">
              <a:spcBef>
                <a:spcPts val="0"/>
              </a:spcBef>
              <a:spcAft>
                <a:spcPts val="0"/>
              </a:spcAft>
              <a:buClr>
                <a:srgbClr val="7F6000"/>
              </a:buClr>
              <a:buSzPts val="1400"/>
              <a:buChar char="-"/>
            </a:pPr>
            <a:r>
              <a:rPr lang="en">
                <a:solidFill>
                  <a:srgbClr val="7F6000"/>
                </a:solidFill>
              </a:rPr>
              <a:t>don’t use the speed of light in </a:t>
            </a:r>
            <a:r>
              <a:rPr b="1" lang="en">
                <a:solidFill>
                  <a:srgbClr val="7F6000"/>
                </a:solidFill>
              </a:rPr>
              <a:t>m/s</a:t>
            </a:r>
            <a:r>
              <a:rPr lang="en">
                <a:solidFill>
                  <a:srgbClr val="7F6000"/>
                </a:solidFill>
              </a:rPr>
              <a:t> unless your wavelength is measured in </a:t>
            </a:r>
            <a:r>
              <a:rPr b="1" lang="en">
                <a:solidFill>
                  <a:srgbClr val="7F6000"/>
                </a:solidFill>
              </a:rPr>
              <a:t>m</a:t>
            </a:r>
            <a:r>
              <a:rPr lang="en">
                <a:solidFill>
                  <a:srgbClr val="7F6000"/>
                </a:solidFill>
              </a:rPr>
              <a:t>.</a:t>
            </a:r>
            <a:endParaRPr>
              <a:solidFill>
                <a:srgbClr val="7F6000"/>
              </a:solidFill>
            </a:endParaRPr>
          </a:p>
        </p:txBody>
      </p:sp>
      <p:sp>
        <p:nvSpPr>
          <p:cNvPr id="79" name="Shape 79"/>
          <p:cNvSpPr txBox="1"/>
          <p:nvPr/>
        </p:nvSpPr>
        <p:spPr>
          <a:xfrm>
            <a:off x="5933175" y="3372075"/>
            <a:ext cx="2610900" cy="1694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Example 2</a:t>
            </a:r>
            <a:r>
              <a:rPr lang="en"/>
              <a:t>: Can you use the wavelength in </a:t>
            </a:r>
            <a:r>
              <a:rPr b="1" lang="en">
                <a:solidFill>
                  <a:srgbClr val="FF0000"/>
                </a:solidFill>
              </a:rPr>
              <a:t>k</a:t>
            </a:r>
            <a:r>
              <a:rPr b="1" lang="en">
                <a:solidFill>
                  <a:srgbClr val="FF0000"/>
                </a:solidFill>
              </a:rPr>
              <a:t>m</a:t>
            </a:r>
            <a:r>
              <a:rPr lang="en"/>
              <a:t> if the speed of light used is in </a:t>
            </a:r>
            <a:r>
              <a:rPr b="1" lang="en">
                <a:solidFill>
                  <a:srgbClr val="FF0000"/>
                </a:solidFill>
              </a:rPr>
              <a:t>m/s</a:t>
            </a:r>
            <a:r>
              <a:rPr lang="en"/>
              <a:t>? </a:t>
            </a:r>
            <a:endParaRPr/>
          </a:p>
          <a:p>
            <a:pPr indent="0" lvl="0" marL="0">
              <a:spcBef>
                <a:spcPts val="0"/>
              </a:spcBef>
              <a:spcAft>
                <a:spcPts val="0"/>
              </a:spcAft>
              <a:buNone/>
            </a:pPr>
            <a:r>
              <a:rPr lang="en"/>
              <a:t>Answer: No.</a:t>
            </a:r>
            <a:endParaRPr/>
          </a:p>
          <a:p>
            <a:pPr indent="0" lvl="0" marL="0">
              <a:spcBef>
                <a:spcPts val="0"/>
              </a:spcBef>
              <a:spcAft>
                <a:spcPts val="0"/>
              </a:spcAft>
              <a:buNone/>
            </a:pPr>
            <a:r>
              <a:t/>
            </a:r>
            <a:endParaRPr/>
          </a:p>
          <a:p>
            <a:pPr indent="0" lvl="0" marL="0">
              <a:spcBef>
                <a:spcPts val="0"/>
              </a:spcBef>
              <a:spcAft>
                <a:spcPts val="0"/>
              </a:spcAft>
              <a:buNone/>
            </a:pPr>
            <a:r>
              <a:rPr lang="en"/>
              <a:t>Do all units in Example 2 form a consistent framework?</a:t>
            </a:r>
            <a:endParaRPr/>
          </a:p>
        </p:txBody>
      </p:sp>
      <p:sp>
        <p:nvSpPr>
          <p:cNvPr id="80" name="Shape 80"/>
          <p:cNvSpPr/>
          <p:nvPr/>
        </p:nvSpPr>
        <p:spPr>
          <a:xfrm>
            <a:off x="5805100" y="165125"/>
            <a:ext cx="3158100" cy="1258200"/>
          </a:xfrm>
          <a:prstGeom prst="horizont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
              <a:t>You need a bit of Math here, use equations to isolate a variable from the equation...</a:t>
            </a:r>
            <a:endParaRPr/>
          </a:p>
        </p:txBody>
      </p:sp>
      <p:sp>
        <p:nvSpPr>
          <p:cNvPr id="81" name="Shape 81"/>
          <p:cNvSpPr txBox="1"/>
          <p:nvPr/>
        </p:nvSpPr>
        <p:spPr>
          <a:xfrm>
            <a:off x="6400950" y="1408025"/>
            <a:ext cx="2480100" cy="1204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Consider this formula to be part of</a:t>
            </a:r>
            <a:r>
              <a:rPr lang="en"/>
              <a:t> the same family of facts as the relation above.</a:t>
            </a:r>
            <a:endParaRPr/>
          </a:p>
        </p:txBody>
      </p:sp>
      <p:cxnSp>
        <p:nvCxnSpPr>
          <p:cNvPr id="82" name="Shape 82"/>
          <p:cNvCxnSpPr>
            <a:stCxn id="80" idx="1"/>
            <a:endCxn id="72" idx="3"/>
          </p:cNvCxnSpPr>
          <p:nvPr/>
        </p:nvCxnSpPr>
        <p:spPr>
          <a:xfrm flipH="1">
            <a:off x="5096800" y="794225"/>
            <a:ext cx="708300" cy="204600"/>
          </a:xfrm>
          <a:prstGeom prst="straightConnector1">
            <a:avLst/>
          </a:prstGeom>
          <a:noFill/>
          <a:ln cap="flat" cmpd="sng" w="38100">
            <a:solidFill>
              <a:schemeClr val="dk2"/>
            </a:solidFill>
            <a:prstDash val="solid"/>
            <a:round/>
            <a:headEnd len="med" w="med" type="none"/>
            <a:tailEnd len="med" w="med" type="triangle"/>
          </a:ln>
        </p:spPr>
      </p:cxnSp>
      <p:cxnSp>
        <p:nvCxnSpPr>
          <p:cNvPr id="83" name="Shape 83"/>
          <p:cNvCxnSpPr>
            <a:endCxn id="75" idx="3"/>
          </p:cNvCxnSpPr>
          <p:nvPr/>
        </p:nvCxnSpPr>
        <p:spPr>
          <a:xfrm rot="10800000">
            <a:off x="5575851" y="1613675"/>
            <a:ext cx="851100" cy="171000"/>
          </a:xfrm>
          <a:prstGeom prst="straightConnector1">
            <a:avLst/>
          </a:prstGeom>
          <a:noFill/>
          <a:ln cap="flat" cmpd="sng" w="38100">
            <a:solidFill>
              <a:schemeClr val="dk2"/>
            </a:solidFill>
            <a:prstDash val="solid"/>
            <a:round/>
            <a:headEnd len="med" w="med" type="none"/>
            <a:tailEnd len="med" w="med" type="triangle"/>
          </a:ln>
        </p:spPr>
      </p:cxnSp>
      <p:cxnSp>
        <p:nvCxnSpPr>
          <p:cNvPr id="84" name="Shape 84"/>
          <p:cNvCxnSpPr/>
          <p:nvPr/>
        </p:nvCxnSpPr>
        <p:spPr>
          <a:xfrm flipH="1">
            <a:off x="5549925" y="1821200"/>
            <a:ext cx="916800" cy="404100"/>
          </a:xfrm>
          <a:prstGeom prst="straightConnector1">
            <a:avLst/>
          </a:prstGeom>
          <a:noFill/>
          <a:ln cap="flat" cmpd="sng" w="38100">
            <a:solidFill>
              <a:schemeClr val="dk2"/>
            </a:solidFill>
            <a:prstDash val="solid"/>
            <a:round/>
            <a:headEnd len="med" w="med" type="none"/>
            <a:tailEnd len="med" w="med" type="triangle"/>
          </a:ln>
        </p:spPr>
      </p:cxnSp>
      <p:pic>
        <p:nvPicPr>
          <p:cNvPr id="85" name="Shape 85"/>
          <p:cNvPicPr preferRelativeResize="0"/>
          <p:nvPr/>
        </p:nvPicPr>
        <p:blipFill>
          <a:blip r:embed="rId7">
            <a:alphaModFix/>
          </a:blip>
          <a:stretch>
            <a:fillRect/>
          </a:stretch>
        </p:blipFill>
        <p:spPr>
          <a:xfrm>
            <a:off x="4326750" y="3181425"/>
            <a:ext cx="1076921" cy="581100"/>
          </a:xfrm>
          <a:prstGeom prst="rect">
            <a:avLst/>
          </a:prstGeom>
          <a:noFill/>
          <a:ln>
            <a:noFill/>
          </a:ln>
        </p:spPr>
      </p:pic>
      <p:sp>
        <p:nvSpPr>
          <p:cNvPr id="86" name="Shape 86"/>
          <p:cNvSpPr txBox="1"/>
          <p:nvPr/>
        </p:nvSpPr>
        <p:spPr>
          <a:xfrm>
            <a:off x="211850" y="2528188"/>
            <a:ext cx="5506200" cy="581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A64D79"/>
                </a:solidFill>
              </a:rPr>
              <a:t>When plugging numbers into these formulas, you must be sure that the units for each value are </a:t>
            </a:r>
            <a:r>
              <a:rPr b="1" lang="en" sz="2400">
                <a:solidFill>
                  <a:srgbClr val="A64D79"/>
                </a:solidFill>
              </a:rPr>
              <a:t>consistent</a:t>
            </a:r>
            <a:r>
              <a:rPr lang="en">
                <a:solidFill>
                  <a:srgbClr val="A64D79"/>
                </a:solidFill>
              </a:rPr>
              <a:t>. </a:t>
            </a:r>
            <a:endParaRPr>
              <a:solidFill>
                <a:srgbClr val="A64D79"/>
              </a:solidFill>
            </a:endParaRPr>
          </a:p>
          <a:p>
            <a:pPr indent="0" lvl="0" marL="0">
              <a:spcBef>
                <a:spcPts val="0"/>
              </a:spcBef>
              <a:spcAft>
                <a:spcPts val="0"/>
              </a:spcAft>
              <a:buClr>
                <a:schemeClr val="dk1"/>
              </a:buClr>
              <a:buSzPts val="1100"/>
              <a:buFont typeface="Arial"/>
              <a:buNone/>
            </a:pPr>
            <a:r>
              <a:t/>
            </a:r>
            <a:endParaRPr>
              <a:solidFill>
                <a:srgbClr val="A64D79"/>
              </a:solidFill>
            </a:endParaRPr>
          </a:p>
          <a:p>
            <a:pPr indent="0" lvl="0" marL="0">
              <a:spcBef>
                <a:spcPts val="0"/>
              </a:spcBef>
              <a:spcAft>
                <a:spcPts val="0"/>
              </a:spcAft>
              <a:buNone/>
            </a:pPr>
            <a:r>
              <a:t/>
            </a:r>
            <a:endParaRPr/>
          </a:p>
        </p:txBody>
      </p:sp>
      <p:sp>
        <p:nvSpPr>
          <p:cNvPr id="87" name="Shape 87"/>
          <p:cNvSpPr txBox="1"/>
          <p:nvPr/>
        </p:nvSpPr>
        <p:spPr>
          <a:xfrm>
            <a:off x="45450" y="3181425"/>
            <a:ext cx="4281300" cy="519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a:solidFill>
                  <a:srgbClr val="FF0000"/>
                </a:solidFill>
              </a:rPr>
              <a:t>Example1: </a:t>
            </a:r>
            <a:r>
              <a:rPr lang="en">
                <a:solidFill>
                  <a:srgbClr val="FF0000"/>
                </a:solidFill>
              </a:rPr>
              <a:t>Let’s say a value for the wavelength is given, and your task is to calculate the frequency.</a:t>
            </a:r>
            <a:endParaRPr>
              <a:solidFill>
                <a:srgbClr val="FF0000"/>
              </a:solidFill>
            </a:endParaRPr>
          </a:p>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0" st="0"/>
                                            </p:txEl>
                                          </p:spTgt>
                                        </p:tgtEl>
                                        <p:attrNameLst>
                                          <p:attrName>style.visibility</p:attrName>
                                        </p:attrNameLst>
                                      </p:cBhvr>
                                      <p:to>
                                        <p:strVal val="visible"/>
                                      </p:to>
                                    </p:set>
                                    <p:animEffect filter="fade" transition="in">
                                      <p:cBhvr>
                                        <p:cTn dur="1000"/>
                                        <p:tgtEl>
                                          <p:spTgt spid="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1" st="1"/>
                                            </p:txEl>
                                          </p:spTgt>
                                        </p:tgtEl>
                                        <p:attrNameLst>
                                          <p:attrName>style.visibility</p:attrName>
                                        </p:attrNameLst>
                                      </p:cBhvr>
                                      <p:to>
                                        <p:strVal val="visible"/>
                                      </p:to>
                                    </p:set>
                                    <p:animEffect filter="fade" transition="in">
                                      <p:cBhvr>
                                        <p:cTn dur="1000"/>
                                        <p:tgtEl>
                                          <p:spTgt spid="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2" st="2"/>
                                            </p:txEl>
                                          </p:spTgt>
                                        </p:tgtEl>
                                        <p:attrNameLst>
                                          <p:attrName>style.visibility</p:attrName>
                                        </p:attrNameLst>
                                      </p:cBhvr>
                                      <p:to>
                                        <p:strVal val="visible"/>
                                      </p:to>
                                    </p:set>
                                    <p:animEffect filter="fade" transition="in">
                                      <p:cBhvr>
                                        <p:cTn dur="1000"/>
                                        <p:tgtEl>
                                          <p:spTgt spid="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7" name="Shape 657"/>
        <p:cNvGrpSpPr/>
        <p:nvPr/>
      </p:nvGrpSpPr>
      <p:grpSpPr>
        <a:xfrm>
          <a:off x="0" y="0"/>
          <a:ext cx="0" cy="0"/>
          <a:chOff x="0" y="0"/>
          <a:chExt cx="0" cy="0"/>
        </a:xfrm>
      </p:grpSpPr>
      <p:pic>
        <p:nvPicPr>
          <p:cNvPr id="658" name="Shape 658"/>
          <p:cNvPicPr preferRelativeResize="0"/>
          <p:nvPr/>
        </p:nvPicPr>
        <p:blipFill>
          <a:blip r:embed="rId3">
            <a:alphaModFix/>
          </a:blip>
          <a:stretch>
            <a:fillRect/>
          </a:stretch>
        </p:blipFill>
        <p:spPr>
          <a:xfrm>
            <a:off x="138275" y="2271550"/>
            <a:ext cx="5105400" cy="1666875"/>
          </a:xfrm>
          <a:prstGeom prst="rect">
            <a:avLst/>
          </a:prstGeom>
          <a:noFill/>
          <a:ln>
            <a:noFill/>
          </a:ln>
        </p:spPr>
      </p:pic>
      <p:pic>
        <p:nvPicPr>
          <p:cNvPr id="659" name="Shape 659"/>
          <p:cNvPicPr preferRelativeResize="0"/>
          <p:nvPr/>
        </p:nvPicPr>
        <p:blipFill>
          <a:blip r:embed="rId4">
            <a:alphaModFix/>
          </a:blip>
          <a:stretch>
            <a:fillRect/>
          </a:stretch>
        </p:blipFill>
        <p:spPr>
          <a:xfrm>
            <a:off x="180650" y="69500"/>
            <a:ext cx="3095625" cy="1790700"/>
          </a:xfrm>
          <a:prstGeom prst="rect">
            <a:avLst/>
          </a:prstGeom>
          <a:noFill/>
          <a:ln>
            <a:noFill/>
          </a:ln>
        </p:spPr>
      </p:pic>
      <p:pic>
        <p:nvPicPr>
          <p:cNvPr id="660" name="Shape 660"/>
          <p:cNvPicPr preferRelativeResize="0"/>
          <p:nvPr/>
        </p:nvPicPr>
        <p:blipFill>
          <a:blip r:embed="rId5">
            <a:alphaModFix/>
          </a:blip>
          <a:stretch>
            <a:fillRect/>
          </a:stretch>
        </p:blipFill>
        <p:spPr>
          <a:xfrm>
            <a:off x="1480813" y="406725"/>
            <a:ext cx="495300" cy="1352550"/>
          </a:xfrm>
          <a:prstGeom prst="rect">
            <a:avLst/>
          </a:prstGeom>
          <a:noFill/>
          <a:ln>
            <a:noFill/>
          </a:ln>
        </p:spPr>
      </p:pic>
      <p:pic>
        <p:nvPicPr>
          <p:cNvPr id="661" name="Shape 661"/>
          <p:cNvPicPr preferRelativeResize="0"/>
          <p:nvPr/>
        </p:nvPicPr>
        <p:blipFill>
          <a:blip r:embed="rId6">
            <a:alphaModFix/>
          </a:blip>
          <a:stretch>
            <a:fillRect/>
          </a:stretch>
        </p:blipFill>
        <p:spPr>
          <a:xfrm>
            <a:off x="2786600" y="2621850"/>
            <a:ext cx="638175" cy="1381125"/>
          </a:xfrm>
          <a:prstGeom prst="rect">
            <a:avLst/>
          </a:prstGeom>
          <a:noFill/>
          <a:ln>
            <a:noFill/>
          </a:ln>
        </p:spPr>
      </p:pic>
      <p:sp>
        <p:nvSpPr>
          <p:cNvPr id="662" name="Shape 662"/>
          <p:cNvSpPr txBox="1"/>
          <p:nvPr/>
        </p:nvSpPr>
        <p:spPr>
          <a:xfrm>
            <a:off x="3556000" y="148175"/>
            <a:ext cx="5559900" cy="458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u="sng">
                <a:solidFill>
                  <a:schemeClr val="hlink"/>
                </a:solidFill>
                <a:hlinkClick r:id="rId7"/>
              </a:rPr>
              <a:t>http://www.chemistry.wustl.edu/~coursedev/Online%20tutorials/Plink/sigfigkey.htm</a:t>
            </a:r>
            <a:endParaRPr sz="1000">
              <a:solidFill>
                <a:srgbClr val="4A86E8"/>
              </a:solidFill>
            </a:endParaRPr>
          </a:p>
        </p:txBody>
      </p:sp>
      <p:cxnSp>
        <p:nvCxnSpPr>
          <p:cNvPr id="663" name="Shape 663"/>
          <p:cNvCxnSpPr/>
          <p:nvPr/>
        </p:nvCxnSpPr>
        <p:spPr>
          <a:xfrm>
            <a:off x="56525" y="2055975"/>
            <a:ext cx="9276600" cy="21300"/>
          </a:xfrm>
          <a:prstGeom prst="straightConnector1">
            <a:avLst/>
          </a:prstGeom>
          <a:noFill/>
          <a:ln cap="flat" cmpd="sng" w="9525">
            <a:solidFill>
              <a:schemeClr val="dk2"/>
            </a:solidFill>
            <a:prstDash val="solid"/>
            <a:round/>
            <a:headEnd len="med" w="med" type="none"/>
            <a:tailEnd len="med" w="med" type="none"/>
          </a:ln>
        </p:spPr>
      </p:cxnSp>
      <p:sp>
        <p:nvSpPr>
          <p:cNvPr id="664" name="Shape 664"/>
          <p:cNvSpPr txBox="1"/>
          <p:nvPr/>
        </p:nvSpPr>
        <p:spPr>
          <a:xfrm>
            <a:off x="3659800" y="2748375"/>
            <a:ext cx="4493400" cy="607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9900FF"/>
                </a:solidFill>
              </a:rPr>
              <a:t>See Slide #23 for the algorithm how to.</a:t>
            </a:r>
            <a:endParaRPr>
              <a:solidFill>
                <a:srgbClr val="99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1000"/>
                                        <p:tgtEl>
                                          <p:spTgt spid="6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1000"/>
                                        <p:tgtEl>
                                          <p:spTgt spid="658"/>
                                        </p:tgtEl>
                                      </p:cBhvr>
                                    </p:animEffect>
                                  </p:childTnLst>
                                </p:cTn>
                              </p:par>
                              <p:par>
                                <p:cTn fill="hold" nodeType="with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1000"/>
                                        <p:tgtEl>
                                          <p:spTgt spid="664"/>
                                        </p:tgtEl>
                                      </p:cBhvr>
                                    </p:animEffect>
                                  </p:childTnLst>
                                </p:cTn>
                              </p:par>
                              <p:par>
                                <p:cTn fill="hold" nodeType="with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1000"/>
                                        <p:tgtEl>
                                          <p:spTgt spid="6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pic>
        <p:nvPicPr>
          <p:cNvPr id="669" name="Shape 669"/>
          <p:cNvPicPr preferRelativeResize="0"/>
          <p:nvPr/>
        </p:nvPicPr>
        <p:blipFill>
          <a:blip r:embed="rId3">
            <a:alphaModFix/>
          </a:blip>
          <a:stretch>
            <a:fillRect/>
          </a:stretch>
        </p:blipFill>
        <p:spPr>
          <a:xfrm>
            <a:off x="152400" y="138250"/>
            <a:ext cx="5143500" cy="1781175"/>
          </a:xfrm>
          <a:prstGeom prst="rect">
            <a:avLst/>
          </a:prstGeom>
          <a:noFill/>
          <a:ln>
            <a:noFill/>
          </a:ln>
        </p:spPr>
      </p:pic>
      <p:pic>
        <p:nvPicPr>
          <p:cNvPr id="670" name="Shape 670"/>
          <p:cNvPicPr preferRelativeResize="0"/>
          <p:nvPr/>
        </p:nvPicPr>
        <p:blipFill>
          <a:blip r:embed="rId4">
            <a:alphaModFix/>
          </a:blip>
          <a:stretch>
            <a:fillRect/>
          </a:stretch>
        </p:blipFill>
        <p:spPr>
          <a:xfrm>
            <a:off x="1775175" y="449100"/>
            <a:ext cx="981075" cy="1619250"/>
          </a:xfrm>
          <a:prstGeom prst="rect">
            <a:avLst/>
          </a:prstGeom>
          <a:noFill/>
          <a:ln>
            <a:noFill/>
          </a:ln>
        </p:spPr>
      </p:pic>
      <p:pic>
        <p:nvPicPr>
          <p:cNvPr id="671" name="Shape 671"/>
          <p:cNvPicPr preferRelativeResize="0"/>
          <p:nvPr/>
        </p:nvPicPr>
        <p:blipFill>
          <a:blip r:embed="rId5">
            <a:alphaModFix/>
          </a:blip>
          <a:stretch>
            <a:fillRect/>
          </a:stretch>
        </p:blipFill>
        <p:spPr>
          <a:xfrm>
            <a:off x="152400" y="2220750"/>
            <a:ext cx="2962275" cy="1885950"/>
          </a:xfrm>
          <a:prstGeom prst="rect">
            <a:avLst/>
          </a:prstGeom>
          <a:noFill/>
          <a:ln>
            <a:noFill/>
          </a:ln>
        </p:spPr>
      </p:pic>
      <p:pic>
        <p:nvPicPr>
          <p:cNvPr id="672" name="Shape 672"/>
          <p:cNvPicPr preferRelativeResize="0"/>
          <p:nvPr/>
        </p:nvPicPr>
        <p:blipFill>
          <a:blip r:embed="rId6">
            <a:alphaModFix/>
          </a:blip>
          <a:stretch>
            <a:fillRect/>
          </a:stretch>
        </p:blipFill>
        <p:spPr>
          <a:xfrm>
            <a:off x="2005175" y="2537175"/>
            <a:ext cx="419100" cy="1733550"/>
          </a:xfrm>
          <a:prstGeom prst="rect">
            <a:avLst/>
          </a:prstGeom>
          <a:noFill/>
          <a:ln>
            <a:noFill/>
          </a:ln>
        </p:spPr>
      </p:pic>
      <p:sp>
        <p:nvSpPr>
          <p:cNvPr id="673" name="Shape 673"/>
          <p:cNvSpPr txBox="1"/>
          <p:nvPr/>
        </p:nvSpPr>
        <p:spPr>
          <a:xfrm>
            <a:off x="2720125" y="904350"/>
            <a:ext cx="4974000" cy="374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419.976 needs to sig figs. 420 or 4.2 x 100</a:t>
            </a:r>
            <a:endParaRPr/>
          </a:p>
        </p:txBody>
      </p:sp>
      <p:cxnSp>
        <p:nvCxnSpPr>
          <p:cNvPr id="674" name="Shape 674"/>
          <p:cNvCxnSpPr/>
          <p:nvPr/>
        </p:nvCxnSpPr>
        <p:spPr>
          <a:xfrm rot="10800000">
            <a:off x="3002725" y="1187025"/>
            <a:ext cx="0" cy="233100"/>
          </a:xfrm>
          <a:prstGeom prst="straightConnector1">
            <a:avLst/>
          </a:prstGeom>
          <a:noFill/>
          <a:ln cap="flat" cmpd="sng" w="9525">
            <a:solidFill>
              <a:schemeClr val="dk2"/>
            </a:solidFill>
            <a:prstDash val="solid"/>
            <a:round/>
            <a:headEnd len="med" w="med" type="none"/>
            <a:tailEnd len="med" w="med" type="triangle"/>
          </a:ln>
        </p:spPr>
      </p:cxnSp>
      <p:sp>
        <p:nvSpPr>
          <p:cNvPr id="675" name="Shape 675"/>
          <p:cNvSpPr txBox="1"/>
          <p:nvPr/>
        </p:nvSpPr>
        <p:spPr>
          <a:xfrm>
            <a:off x="2833175" y="1384800"/>
            <a:ext cx="1066800" cy="233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Chop here for 2 digits</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1000"/>
                                        <p:tgtEl>
                                          <p:spTgt spid="6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000"/>
                                        <p:tgtEl>
                                          <p:spTgt spid="673"/>
                                        </p:tgtEl>
                                      </p:cBhvr>
                                    </p:animEffect>
                                  </p:childTnLst>
                                </p:cTn>
                              </p:par>
                              <p:par>
                                <p:cTn fill="hold" nodeType="with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1000"/>
                                        <p:tgtEl>
                                          <p:spTgt spid="675"/>
                                        </p:tgtEl>
                                      </p:cBhvr>
                                    </p:animEffect>
                                  </p:childTnLst>
                                </p:cTn>
                              </p:par>
                              <p:par>
                                <p:cTn fill="hold" nodeType="with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1000"/>
                                        <p:tgtEl>
                                          <p:spTgt spid="6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1000"/>
                                        <p:tgtEl>
                                          <p:spTgt spid="6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1000"/>
                                        <p:tgtEl>
                                          <p:spTgt spid="6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9" name="Shape 679"/>
        <p:cNvGrpSpPr/>
        <p:nvPr/>
      </p:nvGrpSpPr>
      <p:grpSpPr>
        <a:xfrm>
          <a:off x="0" y="0"/>
          <a:ext cx="0" cy="0"/>
          <a:chOff x="0" y="0"/>
          <a:chExt cx="0" cy="0"/>
        </a:xfrm>
      </p:grpSpPr>
      <p:sp>
        <p:nvSpPr>
          <p:cNvPr id="680" name="Shape 680"/>
          <p:cNvSpPr txBox="1"/>
          <p:nvPr/>
        </p:nvSpPr>
        <p:spPr>
          <a:xfrm>
            <a:off x="126425" y="147875"/>
            <a:ext cx="7062600" cy="87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u="sng">
                <a:solidFill>
                  <a:schemeClr val="hlink"/>
                </a:solidFill>
                <a:hlinkClick r:id="rId3"/>
              </a:rPr>
              <a:t>https://www.sophia.org/tutorials/adding-and-subtracting-using-significant-figures--2</a:t>
            </a:r>
            <a:endParaRPr/>
          </a:p>
        </p:txBody>
      </p:sp>
      <p:sp>
        <p:nvSpPr>
          <p:cNvPr id="681" name="Shape 681"/>
          <p:cNvSpPr txBox="1"/>
          <p:nvPr/>
        </p:nvSpPr>
        <p:spPr>
          <a:xfrm>
            <a:off x="395650" y="720650"/>
            <a:ext cx="4853700" cy="170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         1 </a:t>
            </a:r>
            <a:endParaRPr/>
          </a:p>
          <a:p>
            <a:pPr indent="0" lvl="0" marL="0">
              <a:spcBef>
                <a:spcPts val="0"/>
              </a:spcBef>
              <a:spcAft>
                <a:spcPts val="0"/>
              </a:spcAft>
              <a:buNone/>
            </a:pPr>
            <a:r>
              <a:rPr lang="en"/>
              <a:t>Any number</a:t>
            </a:r>
            <a:endParaRPr/>
          </a:p>
        </p:txBody>
      </p:sp>
      <p:cxnSp>
        <p:nvCxnSpPr>
          <p:cNvPr id="682" name="Shape 682"/>
          <p:cNvCxnSpPr/>
          <p:nvPr/>
        </p:nvCxnSpPr>
        <p:spPr>
          <a:xfrm flipH="1" rot="10800000">
            <a:off x="452175" y="1003150"/>
            <a:ext cx="1031400" cy="21300"/>
          </a:xfrm>
          <a:prstGeom prst="straightConnector1">
            <a:avLst/>
          </a:prstGeom>
          <a:noFill/>
          <a:ln cap="flat" cmpd="sng" w="9525">
            <a:solidFill>
              <a:schemeClr val="dk2"/>
            </a:solidFill>
            <a:prstDash val="solid"/>
            <a:round/>
            <a:headEnd len="med" w="med" type="none"/>
            <a:tailEnd len="med" w="med" type="none"/>
          </a:ln>
        </p:spPr>
      </p:cxnSp>
      <p:sp>
        <p:nvSpPr>
          <p:cNvPr id="683" name="Shape 683"/>
          <p:cNvSpPr txBox="1"/>
          <p:nvPr/>
        </p:nvSpPr>
        <p:spPr>
          <a:xfrm>
            <a:off x="2352725" y="911425"/>
            <a:ext cx="3433800" cy="1165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How should 1 impact the sig figs of the results?</a:t>
            </a:r>
            <a:endParaRPr/>
          </a:p>
        </p:txBody>
      </p:sp>
      <p:sp>
        <p:nvSpPr>
          <p:cNvPr id="684" name="Shape 684"/>
          <p:cNvSpPr txBox="1"/>
          <p:nvPr/>
        </p:nvSpPr>
        <p:spPr>
          <a:xfrm>
            <a:off x="5426100" y="3779900"/>
            <a:ext cx="3045000" cy="1165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More reading at</a:t>
            </a:r>
            <a:endParaRPr/>
          </a:p>
          <a:p>
            <a:pPr indent="0" lvl="0" marL="0">
              <a:spcBef>
                <a:spcPts val="0"/>
              </a:spcBef>
              <a:spcAft>
                <a:spcPts val="0"/>
              </a:spcAft>
              <a:buNone/>
            </a:pPr>
            <a:r>
              <a:rPr lang="en" u="sng">
                <a:solidFill>
                  <a:schemeClr val="hlink"/>
                </a:solidFill>
                <a:hlinkClick r:id="rId4"/>
              </a:rPr>
              <a:t>https://www.kpu.ca/sites/default/files/downloads/signfig.pdf</a:t>
            </a:r>
            <a:r>
              <a:rPr lang="en"/>
              <a:t> </a:t>
            </a:r>
            <a:endParaRPr/>
          </a:p>
        </p:txBody>
      </p:sp>
      <p:sp>
        <p:nvSpPr>
          <p:cNvPr id="685" name="Shape 685"/>
          <p:cNvSpPr txBox="1"/>
          <p:nvPr/>
        </p:nvSpPr>
        <p:spPr>
          <a:xfrm>
            <a:off x="551100" y="1978275"/>
            <a:ext cx="4401600" cy="727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If 1 is not result of a measurement, you can assume that 1 has infinite </a:t>
            </a:r>
            <a:r>
              <a:rPr lang="en"/>
              <a:t>precision</a:t>
            </a:r>
            <a:r>
              <a:rPr lang="en"/>
              <a:t>, thus should not impact the result.</a:t>
            </a:r>
            <a:endParaRPr/>
          </a:p>
        </p:txBody>
      </p:sp>
      <p:sp>
        <p:nvSpPr>
          <p:cNvPr id="686" name="Shape 686"/>
          <p:cNvSpPr txBox="1"/>
          <p:nvPr/>
        </p:nvSpPr>
        <p:spPr>
          <a:xfrm>
            <a:off x="642925" y="3030975"/>
            <a:ext cx="3370200" cy="636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Same goes for say</a:t>
            </a:r>
            <a:endParaRPr/>
          </a:p>
          <a:p>
            <a:pPr indent="0" lvl="0" marL="0">
              <a:spcBef>
                <a:spcPts val="0"/>
              </a:spcBef>
              <a:spcAft>
                <a:spcPts val="0"/>
              </a:spcAft>
              <a:buNone/>
            </a:pPr>
            <a:r>
              <a:rPr lang="en"/>
              <a:t>21 * number</a:t>
            </a:r>
            <a:endParaRPr/>
          </a:p>
          <a:p>
            <a:pPr indent="0" lvl="0" marL="0">
              <a:spcBef>
                <a:spcPts val="0"/>
              </a:spcBef>
              <a:spcAft>
                <a:spcPts val="0"/>
              </a:spcAft>
              <a:buNone/>
            </a:pPr>
            <a:r>
              <a:rPr lang="en"/>
              <a:t>If 21 is a conceptually solid constant that originates from logic, not from measurement, then it can be seen of infinite </a:t>
            </a:r>
            <a:r>
              <a:rPr lang="en"/>
              <a:t>precision</a:t>
            </a:r>
            <a:r>
              <a:rPr lang="en"/>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1000"/>
                                        <p:tgtEl>
                                          <p:spTgt spid="6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1000"/>
                                        <p:tgtEl>
                                          <p:spTgt spid="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1000"/>
                                        <p:tgtEl>
                                          <p:spTgt spid="6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1000"/>
                                        <p:tgtEl>
                                          <p:spTgt spid="6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Shape 691"/>
          <p:cNvSpPr txBox="1"/>
          <p:nvPr/>
        </p:nvSpPr>
        <p:spPr>
          <a:xfrm>
            <a:off x="279875" y="105900"/>
            <a:ext cx="2095200" cy="514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End of lesson.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nvSpPr>
        <p:spPr>
          <a:xfrm>
            <a:off x="160350" y="197325"/>
            <a:ext cx="3861000" cy="6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800">
                <a:solidFill>
                  <a:srgbClr val="3C78D8"/>
                </a:solidFill>
              </a:rPr>
              <a:t>Units, are they ever a problem?</a:t>
            </a:r>
            <a:endParaRPr b="1" sz="1800">
              <a:solidFill>
                <a:srgbClr val="3C78D8"/>
              </a:solidFill>
            </a:endParaRPr>
          </a:p>
        </p:txBody>
      </p:sp>
      <p:sp>
        <p:nvSpPr>
          <p:cNvPr id="93" name="Shape 93"/>
          <p:cNvSpPr txBox="1"/>
          <p:nvPr/>
        </p:nvSpPr>
        <p:spPr>
          <a:xfrm>
            <a:off x="236400" y="737575"/>
            <a:ext cx="8671200" cy="828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4" name="Shape 94"/>
          <p:cNvSpPr txBox="1"/>
          <p:nvPr/>
        </p:nvSpPr>
        <p:spPr>
          <a:xfrm>
            <a:off x="98675" y="666050"/>
            <a:ext cx="4047600" cy="918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Let's</a:t>
            </a:r>
            <a:r>
              <a:rPr lang="en"/>
              <a:t> look at an example, blue waves are approximately </a:t>
            </a:r>
            <a:r>
              <a:rPr b="1" lang="en">
                <a:solidFill>
                  <a:srgbClr val="9900FF"/>
                </a:solidFill>
              </a:rPr>
              <a:t>400 nm</a:t>
            </a:r>
            <a:r>
              <a:rPr lang="en"/>
              <a:t> of </a:t>
            </a:r>
            <a:r>
              <a:rPr lang="en"/>
              <a:t>wavelength</a:t>
            </a:r>
            <a:r>
              <a:rPr lang="en"/>
              <a:t>, and remember the speed of light is:</a:t>
            </a:r>
            <a:endParaRPr/>
          </a:p>
        </p:txBody>
      </p:sp>
      <p:pic>
        <p:nvPicPr>
          <p:cNvPr id="95" name="Shape 95"/>
          <p:cNvPicPr preferRelativeResize="0"/>
          <p:nvPr/>
        </p:nvPicPr>
        <p:blipFill>
          <a:blip r:embed="rId3">
            <a:alphaModFix/>
          </a:blip>
          <a:stretch>
            <a:fillRect/>
          </a:stretch>
        </p:blipFill>
        <p:spPr>
          <a:xfrm>
            <a:off x="98675" y="1457525"/>
            <a:ext cx="3659467" cy="918100"/>
          </a:xfrm>
          <a:prstGeom prst="rect">
            <a:avLst/>
          </a:prstGeom>
          <a:noFill/>
          <a:ln>
            <a:noFill/>
          </a:ln>
        </p:spPr>
      </p:pic>
      <p:pic>
        <p:nvPicPr>
          <p:cNvPr id="96" name="Shape 96"/>
          <p:cNvPicPr preferRelativeResize="0"/>
          <p:nvPr/>
        </p:nvPicPr>
        <p:blipFill>
          <a:blip r:embed="rId4">
            <a:alphaModFix/>
          </a:blip>
          <a:stretch>
            <a:fillRect/>
          </a:stretch>
        </p:blipFill>
        <p:spPr>
          <a:xfrm>
            <a:off x="301725" y="3102450"/>
            <a:ext cx="1408019" cy="759750"/>
          </a:xfrm>
          <a:prstGeom prst="rect">
            <a:avLst/>
          </a:prstGeom>
          <a:noFill/>
          <a:ln>
            <a:noFill/>
          </a:ln>
        </p:spPr>
      </p:pic>
      <p:pic>
        <p:nvPicPr>
          <p:cNvPr id="97" name="Shape 97"/>
          <p:cNvPicPr preferRelativeResize="0"/>
          <p:nvPr/>
        </p:nvPicPr>
        <p:blipFill>
          <a:blip r:embed="rId5">
            <a:alphaModFix/>
          </a:blip>
          <a:stretch>
            <a:fillRect/>
          </a:stretch>
        </p:blipFill>
        <p:spPr>
          <a:xfrm>
            <a:off x="4146150" y="-1"/>
            <a:ext cx="4948025" cy="1322650"/>
          </a:xfrm>
          <a:prstGeom prst="rect">
            <a:avLst/>
          </a:prstGeom>
          <a:noFill/>
          <a:ln>
            <a:noFill/>
          </a:ln>
        </p:spPr>
      </p:pic>
      <p:sp>
        <p:nvSpPr>
          <p:cNvPr id="98" name="Shape 98"/>
          <p:cNvSpPr txBox="1"/>
          <p:nvPr/>
        </p:nvSpPr>
        <p:spPr>
          <a:xfrm>
            <a:off x="239850" y="2402225"/>
            <a:ext cx="3404400" cy="419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From the previous page, we </a:t>
            </a:r>
            <a:endParaRPr/>
          </a:p>
          <a:p>
            <a:pPr indent="0" lvl="0" marL="0">
              <a:spcBef>
                <a:spcPts val="0"/>
              </a:spcBef>
              <a:spcAft>
                <a:spcPts val="0"/>
              </a:spcAft>
              <a:buNone/>
            </a:pPr>
            <a:r>
              <a:rPr lang="en"/>
              <a:t>k</a:t>
            </a:r>
            <a:r>
              <a:rPr lang="en"/>
              <a:t>now that we can express the frequency as:</a:t>
            </a:r>
            <a:endParaRPr/>
          </a:p>
        </p:txBody>
      </p:sp>
      <p:sp>
        <p:nvSpPr>
          <p:cNvPr id="99" name="Shape 99"/>
          <p:cNvSpPr txBox="1"/>
          <p:nvPr/>
        </p:nvSpPr>
        <p:spPr>
          <a:xfrm>
            <a:off x="3513675" y="2157300"/>
            <a:ext cx="5198400" cy="828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c</a:t>
            </a:r>
            <a:r>
              <a:rPr lang="en"/>
              <a:t>onvert the units from </a:t>
            </a:r>
            <a:r>
              <a:rPr b="1" lang="en">
                <a:solidFill>
                  <a:srgbClr val="0000FF"/>
                </a:solidFill>
              </a:rPr>
              <a:t>m/s</a:t>
            </a:r>
            <a:r>
              <a:rPr lang="en"/>
              <a:t> to </a:t>
            </a:r>
            <a:r>
              <a:rPr b="1" lang="en">
                <a:solidFill>
                  <a:srgbClr val="FF0000"/>
                </a:solidFill>
              </a:rPr>
              <a:t>km/s</a:t>
            </a:r>
            <a:r>
              <a:rPr lang="en"/>
              <a:t> so the number is shorter:</a:t>
            </a:r>
            <a:br>
              <a:rPr lang="en"/>
            </a:br>
            <a:r>
              <a:rPr lang="en"/>
              <a:t>this is also equivalent to c = </a:t>
            </a:r>
            <a:r>
              <a:rPr b="1" lang="en">
                <a:solidFill>
                  <a:srgbClr val="FF0000"/>
                </a:solidFill>
              </a:rPr>
              <a:t>299</a:t>
            </a:r>
            <a:r>
              <a:rPr b="1" lang="en">
                <a:solidFill>
                  <a:srgbClr val="FF0000"/>
                </a:solidFill>
              </a:rPr>
              <a:t>,800 km/s</a:t>
            </a:r>
            <a:endParaRPr b="1">
              <a:solidFill>
                <a:srgbClr val="FF0000"/>
              </a:solidFill>
            </a:endParaRPr>
          </a:p>
        </p:txBody>
      </p:sp>
      <p:sp>
        <p:nvSpPr>
          <p:cNvPr id="100" name="Shape 100"/>
          <p:cNvSpPr txBox="1"/>
          <p:nvPr/>
        </p:nvSpPr>
        <p:spPr>
          <a:xfrm>
            <a:off x="1803000" y="2970038"/>
            <a:ext cx="7104600" cy="44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274E13"/>
                </a:solidFill>
              </a:rPr>
              <a:t>So let’s calculate the frequency of this blue light using the speed of light and the wavelength above. </a:t>
            </a:r>
            <a:endParaRPr>
              <a:solidFill>
                <a:srgbClr val="274E13"/>
              </a:solidFill>
            </a:endParaRPr>
          </a:p>
          <a:p>
            <a:pPr indent="0" lvl="0" marL="0">
              <a:spcBef>
                <a:spcPts val="0"/>
              </a:spcBef>
              <a:spcAft>
                <a:spcPts val="0"/>
              </a:spcAft>
              <a:buNone/>
            </a:pPr>
            <a:r>
              <a:rPr lang="en">
                <a:solidFill>
                  <a:srgbClr val="274E13"/>
                </a:solidFill>
              </a:rPr>
              <a:t>But which value should I use?</a:t>
            </a:r>
            <a:endParaRPr>
              <a:solidFill>
                <a:srgbClr val="274E13"/>
              </a:solidFill>
            </a:endParaRPr>
          </a:p>
          <a:p>
            <a:pPr indent="0" lvl="0" marL="0">
              <a:spcBef>
                <a:spcPts val="0"/>
              </a:spcBef>
              <a:spcAft>
                <a:spcPts val="0"/>
              </a:spcAft>
              <a:buNone/>
            </a:pPr>
            <a:r>
              <a:t/>
            </a:r>
            <a:endParaRPr>
              <a:solidFill>
                <a:srgbClr val="274E13"/>
              </a:solidFill>
            </a:endParaRPr>
          </a:p>
          <a:p>
            <a:pPr indent="0" lvl="0" marL="0">
              <a:spcBef>
                <a:spcPts val="0"/>
              </a:spcBef>
              <a:spcAft>
                <a:spcPts val="0"/>
              </a:spcAft>
              <a:buNone/>
            </a:pPr>
            <a:r>
              <a:t/>
            </a:r>
            <a:endParaRPr>
              <a:solidFill>
                <a:srgbClr val="274E13"/>
              </a:solidFill>
            </a:endParaRPr>
          </a:p>
        </p:txBody>
      </p:sp>
      <p:sp>
        <p:nvSpPr>
          <p:cNvPr id="101" name="Shape 101"/>
          <p:cNvSpPr txBox="1"/>
          <p:nvPr/>
        </p:nvSpPr>
        <p:spPr>
          <a:xfrm>
            <a:off x="3817075" y="1750550"/>
            <a:ext cx="3861000" cy="360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351C75"/>
                </a:solidFill>
              </a:rPr>
              <a:t>that is: c</a:t>
            </a:r>
            <a:r>
              <a:rPr lang="en">
                <a:solidFill>
                  <a:srgbClr val="351C75"/>
                </a:solidFill>
              </a:rPr>
              <a:t> = </a:t>
            </a:r>
            <a:r>
              <a:rPr b="1" lang="en">
                <a:solidFill>
                  <a:srgbClr val="0000FF"/>
                </a:solidFill>
              </a:rPr>
              <a:t>299,800,000 m/s</a:t>
            </a:r>
            <a:endParaRPr b="1">
              <a:solidFill>
                <a:srgbClr val="0000FF"/>
              </a:solidFill>
            </a:endParaRPr>
          </a:p>
        </p:txBody>
      </p:sp>
      <p:cxnSp>
        <p:nvCxnSpPr>
          <p:cNvPr id="102" name="Shape 102"/>
          <p:cNvCxnSpPr/>
          <p:nvPr/>
        </p:nvCxnSpPr>
        <p:spPr>
          <a:xfrm flipH="1" rot="10800000">
            <a:off x="2779900" y="2095425"/>
            <a:ext cx="2039100" cy="1629900"/>
          </a:xfrm>
          <a:prstGeom prst="straightConnector1">
            <a:avLst/>
          </a:prstGeom>
          <a:noFill/>
          <a:ln cap="flat" cmpd="sng" w="9525">
            <a:solidFill>
              <a:schemeClr val="dk2"/>
            </a:solidFill>
            <a:prstDash val="solid"/>
            <a:round/>
            <a:headEnd len="med" w="med" type="none"/>
            <a:tailEnd len="med" w="med" type="triangle"/>
          </a:ln>
        </p:spPr>
      </p:cxnSp>
      <p:cxnSp>
        <p:nvCxnSpPr>
          <p:cNvPr id="103" name="Shape 103"/>
          <p:cNvCxnSpPr/>
          <p:nvPr/>
        </p:nvCxnSpPr>
        <p:spPr>
          <a:xfrm flipH="1" rot="10800000">
            <a:off x="3485450" y="2702500"/>
            <a:ext cx="2462400" cy="1058100"/>
          </a:xfrm>
          <a:prstGeom prst="straightConnector1">
            <a:avLst/>
          </a:prstGeom>
          <a:noFill/>
          <a:ln cap="flat" cmpd="sng" w="9525">
            <a:solidFill>
              <a:schemeClr val="dk2"/>
            </a:solidFill>
            <a:prstDash val="solid"/>
            <a:round/>
            <a:headEnd len="med" w="med" type="none"/>
            <a:tailEnd len="med" w="med" type="triangle"/>
          </a:ln>
        </p:spPr>
      </p:cxnSp>
      <p:sp>
        <p:nvSpPr>
          <p:cNvPr id="104" name="Shape 104"/>
          <p:cNvSpPr txBox="1"/>
          <p:nvPr/>
        </p:nvSpPr>
        <p:spPr>
          <a:xfrm>
            <a:off x="1897975" y="3639800"/>
            <a:ext cx="1157100" cy="26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The blue?</a:t>
            </a:r>
            <a:endParaRPr/>
          </a:p>
        </p:txBody>
      </p:sp>
      <p:sp>
        <p:nvSpPr>
          <p:cNvPr id="105" name="Shape 105"/>
          <p:cNvSpPr txBox="1"/>
          <p:nvPr/>
        </p:nvSpPr>
        <p:spPr>
          <a:xfrm>
            <a:off x="2899850" y="3725325"/>
            <a:ext cx="1407900" cy="303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Or the red?</a:t>
            </a:r>
            <a:endParaRPr/>
          </a:p>
        </p:txBody>
      </p:sp>
      <p:sp>
        <p:nvSpPr>
          <p:cNvPr id="106" name="Shape 106"/>
          <p:cNvSpPr txBox="1"/>
          <p:nvPr/>
        </p:nvSpPr>
        <p:spPr>
          <a:xfrm>
            <a:off x="26800" y="4142050"/>
            <a:ext cx="1587600" cy="918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38761D"/>
                </a:solidFill>
              </a:rPr>
              <a:t>How would the two calculations, blue and red be different?</a:t>
            </a:r>
            <a:endParaRPr>
              <a:solidFill>
                <a:srgbClr val="38761D"/>
              </a:solidFill>
            </a:endParaRPr>
          </a:p>
        </p:txBody>
      </p:sp>
      <p:pic>
        <p:nvPicPr>
          <p:cNvPr id="107" name="Shape 107"/>
          <p:cNvPicPr preferRelativeResize="0"/>
          <p:nvPr/>
        </p:nvPicPr>
        <p:blipFill>
          <a:blip r:embed="rId6">
            <a:alphaModFix/>
          </a:blip>
          <a:stretch>
            <a:fillRect/>
          </a:stretch>
        </p:blipFill>
        <p:spPr>
          <a:xfrm>
            <a:off x="1553625" y="4270275"/>
            <a:ext cx="344355" cy="360000"/>
          </a:xfrm>
          <a:prstGeom prst="rect">
            <a:avLst/>
          </a:prstGeom>
          <a:noFill/>
          <a:ln>
            <a:noFill/>
          </a:ln>
        </p:spPr>
      </p:pic>
      <p:cxnSp>
        <p:nvCxnSpPr>
          <p:cNvPr id="108" name="Shape 108"/>
          <p:cNvCxnSpPr/>
          <p:nvPr/>
        </p:nvCxnSpPr>
        <p:spPr>
          <a:xfrm>
            <a:off x="2147436" y="4449544"/>
            <a:ext cx="523200" cy="3300"/>
          </a:xfrm>
          <a:prstGeom prst="straightConnector1">
            <a:avLst/>
          </a:prstGeom>
          <a:noFill/>
          <a:ln cap="flat" cmpd="sng" w="9525">
            <a:solidFill>
              <a:srgbClr val="000000"/>
            </a:solidFill>
            <a:prstDash val="solid"/>
            <a:round/>
            <a:headEnd len="med" w="med" type="none"/>
            <a:tailEnd len="med" w="med" type="none"/>
          </a:ln>
        </p:spPr>
      </p:cxnSp>
      <p:sp>
        <p:nvSpPr>
          <p:cNvPr id="109" name="Shape 109"/>
          <p:cNvSpPr txBox="1"/>
          <p:nvPr/>
        </p:nvSpPr>
        <p:spPr>
          <a:xfrm>
            <a:off x="1905150" y="4285469"/>
            <a:ext cx="199500" cy="237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a:t>
            </a:r>
            <a:endParaRPr/>
          </a:p>
        </p:txBody>
      </p:sp>
      <p:sp>
        <p:nvSpPr>
          <p:cNvPr id="110" name="Shape 110"/>
          <p:cNvSpPr txBox="1"/>
          <p:nvPr/>
        </p:nvSpPr>
        <p:spPr>
          <a:xfrm>
            <a:off x="2205101" y="4176100"/>
            <a:ext cx="244500" cy="237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c</a:t>
            </a:r>
            <a:endParaRPr/>
          </a:p>
        </p:txBody>
      </p:sp>
      <p:pic>
        <p:nvPicPr>
          <p:cNvPr id="111" name="Shape 111"/>
          <p:cNvPicPr preferRelativeResize="0"/>
          <p:nvPr/>
        </p:nvPicPr>
        <p:blipFill>
          <a:blip r:embed="rId7">
            <a:alphaModFix/>
          </a:blip>
          <a:stretch>
            <a:fillRect/>
          </a:stretch>
        </p:blipFill>
        <p:spPr>
          <a:xfrm>
            <a:off x="2309355" y="4488295"/>
            <a:ext cx="199390" cy="261519"/>
          </a:xfrm>
          <a:prstGeom prst="rect">
            <a:avLst/>
          </a:prstGeom>
          <a:noFill/>
          <a:ln>
            <a:noFill/>
          </a:ln>
        </p:spPr>
      </p:pic>
      <p:cxnSp>
        <p:nvCxnSpPr>
          <p:cNvPr id="112" name="Shape 112"/>
          <p:cNvCxnSpPr/>
          <p:nvPr/>
        </p:nvCxnSpPr>
        <p:spPr>
          <a:xfrm>
            <a:off x="2955846" y="4487475"/>
            <a:ext cx="705300" cy="16800"/>
          </a:xfrm>
          <a:prstGeom prst="straightConnector1">
            <a:avLst/>
          </a:prstGeom>
          <a:noFill/>
          <a:ln cap="flat" cmpd="sng" w="9525">
            <a:solidFill>
              <a:srgbClr val="000000"/>
            </a:solidFill>
            <a:prstDash val="solid"/>
            <a:round/>
            <a:headEnd len="med" w="med" type="none"/>
            <a:tailEnd len="med" w="med" type="none"/>
          </a:ln>
        </p:spPr>
      </p:cxnSp>
      <p:sp>
        <p:nvSpPr>
          <p:cNvPr id="113" name="Shape 113"/>
          <p:cNvSpPr txBox="1"/>
          <p:nvPr/>
        </p:nvSpPr>
        <p:spPr>
          <a:xfrm>
            <a:off x="2713560" y="4323399"/>
            <a:ext cx="199500" cy="23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a:t>
            </a:r>
            <a:endParaRPr/>
          </a:p>
        </p:txBody>
      </p:sp>
      <p:sp>
        <p:nvSpPr>
          <p:cNvPr id="114" name="Shape 114"/>
          <p:cNvSpPr txBox="1"/>
          <p:nvPr/>
        </p:nvSpPr>
        <p:spPr>
          <a:xfrm>
            <a:off x="2990349" y="4542450"/>
            <a:ext cx="861900" cy="27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a:solidFill>
                  <a:srgbClr val="674EA7"/>
                </a:solidFill>
              </a:rPr>
              <a:t>400 nm</a:t>
            </a:r>
            <a:endParaRPr>
              <a:solidFill>
                <a:srgbClr val="674EA7"/>
              </a:solidFill>
            </a:endParaRPr>
          </a:p>
        </p:txBody>
      </p:sp>
      <p:sp>
        <p:nvSpPr>
          <p:cNvPr id="115" name="Shape 115"/>
          <p:cNvSpPr txBox="1"/>
          <p:nvPr/>
        </p:nvSpPr>
        <p:spPr>
          <a:xfrm>
            <a:off x="3240754" y="4217769"/>
            <a:ext cx="244500" cy="23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c</a:t>
            </a:r>
            <a:endParaRPr/>
          </a:p>
        </p:txBody>
      </p:sp>
      <p:cxnSp>
        <p:nvCxnSpPr>
          <p:cNvPr id="116" name="Shape 116"/>
          <p:cNvCxnSpPr/>
          <p:nvPr/>
        </p:nvCxnSpPr>
        <p:spPr>
          <a:xfrm flipH="1" rot="10800000">
            <a:off x="4028050" y="3885645"/>
            <a:ext cx="663600" cy="575100"/>
          </a:xfrm>
          <a:prstGeom prst="straightConnector1">
            <a:avLst/>
          </a:prstGeom>
          <a:noFill/>
          <a:ln cap="flat" cmpd="sng" w="38100">
            <a:solidFill>
              <a:srgbClr val="0000FF"/>
            </a:solidFill>
            <a:prstDash val="solid"/>
            <a:round/>
            <a:headEnd len="med" w="med" type="none"/>
            <a:tailEnd len="med" w="med" type="triangle"/>
          </a:ln>
        </p:spPr>
      </p:cxnSp>
      <p:cxnSp>
        <p:nvCxnSpPr>
          <p:cNvPr id="117" name="Shape 117"/>
          <p:cNvCxnSpPr/>
          <p:nvPr/>
        </p:nvCxnSpPr>
        <p:spPr>
          <a:xfrm>
            <a:off x="4040826" y="4531028"/>
            <a:ext cx="547800" cy="128700"/>
          </a:xfrm>
          <a:prstGeom prst="straightConnector1">
            <a:avLst/>
          </a:prstGeom>
          <a:noFill/>
          <a:ln cap="flat" cmpd="sng" w="38100">
            <a:solidFill>
              <a:srgbClr val="FF0000"/>
            </a:solidFill>
            <a:prstDash val="solid"/>
            <a:round/>
            <a:headEnd len="med" w="med" type="none"/>
            <a:tailEnd len="med" w="med" type="triangle"/>
          </a:ln>
        </p:spPr>
      </p:cxnSp>
      <p:sp>
        <p:nvSpPr>
          <p:cNvPr id="118" name="Shape 118"/>
          <p:cNvSpPr txBox="1"/>
          <p:nvPr/>
        </p:nvSpPr>
        <p:spPr>
          <a:xfrm>
            <a:off x="3744860" y="4323399"/>
            <a:ext cx="199500" cy="23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a:t>
            </a:r>
            <a:endParaRPr/>
          </a:p>
        </p:txBody>
      </p:sp>
      <p:cxnSp>
        <p:nvCxnSpPr>
          <p:cNvPr id="119" name="Shape 119"/>
          <p:cNvCxnSpPr>
            <a:endCxn id="120" idx="1"/>
          </p:cNvCxnSpPr>
          <p:nvPr/>
        </p:nvCxnSpPr>
        <p:spPr>
          <a:xfrm flipH="1" rot="10800000">
            <a:off x="4737700" y="3850391"/>
            <a:ext cx="1128300" cy="14100"/>
          </a:xfrm>
          <a:prstGeom prst="straightConnector1">
            <a:avLst/>
          </a:prstGeom>
          <a:noFill/>
          <a:ln cap="flat" cmpd="sng" w="9525">
            <a:solidFill>
              <a:srgbClr val="000000"/>
            </a:solidFill>
            <a:prstDash val="solid"/>
            <a:round/>
            <a:headEnd len="med" w="med" type="none"/>
            <a:tailEnd len="med" w="med" type="none"/>
          </a:ln>
        </p:spPr>
      </p:cxnSp>
      <p:sp>
        <p:nvSpPr>
          <p:cNvPr id="121" name="Shape 121"/>
          <p:cNvSpPr txBox="1"/>
          <p:nvPr/>
        </p:nvSpPr>
        <p:spPr>
          <a:xfrm>
            <a:off x="4772102" y="3919050"/>
            <a:ext cx="1027500" cy="274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674EA7"/>
                </a:solidFill>
              </a:rPr>
              <a:t>400 nm</a:t>
            </a:r>
            <a:endParaRPr>
              <a:solidFill>
                <a:srgbClr val="674EA7"/>
              </a:solidFill>
            </a:endParaRPr>
          </a:p>
        </p:txBody>
      </p:sp>
      <p:sp>
        <p:nvSpPr>
          <p:cNvPr id="122" name="Shape 122"/>
          <p:cNvSpPr txBox="1"/>
          <p:nvPr/>
        </p:nvSpPr>
        <p:spPr>
          <a:xfrm>
            <a:off x="4628029" y="3559449"/>
            <a:ext cx="1672200" cy="236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
                <a:solidFill>
                  <a:srgbClr val="0000FF"/>
                </a:solidFill>
              </a:rPr>
              <a:t>299,800,000 m/s</a:t>
            </a:r>
            <a:endParaRPr/>
          </a:p>
        </p:txBody>
      </p:sp>
      <p:cxnSp>
        <p:nvCxnSpPr>
          <p:cNvPr id="123" name="Shape 123"/>
          <p:cNvCxnSpPr>
            <a:endCxn id="124" idx="2"/>
          </p:cNvCxnSpPr>
          <p:nvPr/>
        </p:nvCxnSpPr>
        <p:spPr>
          <a:xfrm>
            <a:off x="4664040" y="4648589"/>
            <a:ext cx="1357500" cy="39000"/>
          </a:xfrm>
          <a:prstGeom prst="straightConnector1">
            <a:avLst/>
          </a:prstGeom>
          <a:noFill/>
          <a:ln cap="flat" cmpd="sng" w="9525">
            <a:solidFill>
              <a:srgbClr val="000000"/>
            </a:solidFill>
            <a:prstDash val="solid"/>
            <a:round/>
            <a:headEnd len="med" w="med" type="none"/>
            <a:tailEnd len="med" w="med" type="none"/>
          </a:ln>
        </p:spPr>
      </p:cxnSp>
      <p:sp>
        <p:nvSpPr>
          <p:cNvPr id="125" name="Shape 125"/>
          <p:cNvSpPr txBox="1"/>
          <p:nvPr/>
        </p:nvSpPr>
        <p:spPr>
          <a:xfrm>
            <a:off x="4985553" y="4719175"/>
            <a:ext cx="962400" cy="274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674EA7"/>
                </a:solidFill>
              </a:rPr>
              <a:t>400 nm</a:t>
            </a:r>
            <a:endParaRPr>
              <a:solidFill>
                <a:srgbClr val="674EA7"/>
              </a:solidFill>
            </a:endParaRPr>
          </a:p>
        </p:txBody>
      </p:sp>
      <p:sp>
        <p:nvSpPr>
          <p:cNvPr id="126" name="Shape 126"/>
          <p:cNvSpPr txBox="1"/>
          <p:nvPr/>
        </p:nvSpPr>
        <p:spPr>
          <a:xfrm>
            <a:off x="4576541" y="4380634"/>
            <a:ext cx="1672200" cy="236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
                <a:solidFill>
                  <a:srgbClr val="FF0000"/>
                </a:solidFill>
              </a:rPr>
              <a:t>299,800 km/s</a:t>
            </a:r>
            <a:endParaRPr/>
          </a:p>
        </p:txBody>
      </p:sp>
      <p:sp>
        <p:nvSpPr>
          <p:cNvPr id="120" name="Shape 120"/>
          <p:cNvSpPr txBox="1"/>
          <p:nvPr/>
        </p:nvSpPr>
        <p:spPr>
          <a:xfrm>
            <a:off x="5866000" y="3732191"/>
            <a:ext cx="197700" cy="236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a:t>
            </a:r>
            <a:endParaRPr/>
          </a:p>
        </p:txBody>
      </p:sp>
      <p:sp>
        <p:nvSpPr>
          <p:cNvPr id="124" name="Shape 124"/>
          <p:cNvSpPr txBox="1"/>
          <p:nvPr/>
        </p:nvSpPr>
        <p:spPr>
          <a:xfrm>
            <a:off x="5922690" y="4451189"/>
            <a:ext cx="197700" cy="236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a:t>
            </a:r>
            <a:endParaRPr/>
          </a:p>
        </p:txBody>
      </p:sp>
      <p:sp>
        <p:nvSpPr>
          <p:cNvPr id="127" name="Shape 127"/>
          <p:cNvSpPr txBox="1"/>
          <p:nvPr/>
        </p:nvSpPr>
        <p:spPr>
          <a:xfrm>
            <a:off x="6140426" y="3700287"/>
            <a:ext cx="1128300" cy="23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0000FF"/>
                </a:solidFill>
              </a:rPr>
              <a:t>749,500</a:t>
            </a:r>
            <a:endParaRPr b="1">
              <a:solidFill>
                <a:srgbClr val="0000FF"/>
              </a:solidFill>
            </a:endParaRPr>
          </a:p>
        </p:txBody>
      </p:sp>
      <p:sp>
        <p:nvSpPr>
          <p:cNvPr id="128" name="Shape 128"/>
          <p:cNvSpPr txBox="1"/>
          <p:nvPr/>
        </p:nvSpPr>
        <p:spPr>
          <a:xfrm>
            <a:off x="6147948" y="4439500"/>
            <a:ext cx="705300" cy="259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0000"/>
                </a:solidFill>
              </a:rPr>
              <a:t>749.5</a:t>
            </a:r>
            <a:endParaRPr b="1">
              <a:solidFill>
                <a:srgbClr val="FF0000"/>
              </a:solidFill>
            </a:endParaRPr>
          </a:p>
        </p:txBody>
      </p:sp>
      <p:sp>
        <p:nvSpPr>
          <p:cNvPr id="129" name="Shape 129"/>
          <p:cNvSpPr txBox="1"/>
          <p:nvPr/>
        </p:nvSpPr>
        <p:spPr>
          <a:xfrm>
            <a:off x="7238050" y="3725325"/>
            <a:ext cx="1905900" cy="1368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t>a</a:t>
            </a:r>
            <a:r>
              <a:rPr lang="en" sz="1200"/>
              <a:t>nd </a:t>
            </a:r>
            <a:r>
              <a:rPr lang="en" sz="1200"/>
              <a:t>w</a:t>
            </a:r>
            <a:r>
              <a:rPr lang="en" sz="1200"/>
              <a:t>e are hoping these are both Hz, right ? </a:t>
            </a:r>
            <a:endParaRPr sz="1200"/>
          </a:p>
          <a:p>
            <a:pPr indent="0" lvl="0" marL="0">
              <a:spcBef>
                <a:spcPts val="0"/>
              </a:spcBef>
              <a:spcAft>
                <a:spcPts val="0"/>
              </a:spcAft>
              <a:buNone/>
            </a:pPr>
            <a:r>
              <a:rPr i="1" lang="en" sz="1200">
                <a:solidFill>
                  <a:srgbClr val="B45F06"/>
                </a:solidFill>
              </a:rPr>
              <a:t>(A </a:t>
            </a:r>
            <a:r>
              <a:rPr b="1" i="1" lang="en" sz="1200">
                <a:solidFill>
                  <a:srgbClr val="B45F06"/>
                </a:solidFill>
              </a:rPr>
              <a:t>Hz</a:t>
            </a:r>
            <a:r>
              <a:rPr i="1" lang="en" sz="1200">
                <a:solidFill>
                  <a:srgbClr val="B45F06"/>
                </a:solidFill>
              </a:rPr>
              <a:t> is a unit defined as 1/second, see the previous volume for more information on Hz).</a:t>
            </a:r>
            <a:endParaRPr i="1" sz="1200">
              <a:solidFill>
                <a:srgbClr val="B45F06"/>
              </a:solidFill>
            </a:endParaRPr>
          </a:p>
        </p:txBody>
      </p:sp>
      <p:cxnSp>
        <p:nvCxnSpPr>
          <p:cNvPr id="130" name="Shape 130"/>
          <p:cNvCxnSpPr/>
          <p:nvPr/>
        </p:nvCxnSpPr>
        <p:spPr>
          <a:xfrm flipH="1" rot="10800000">
            <a:off x="2425900" y="507975"/>
            <a:ext cx="1998000" cy="281700"/>
          </a:xfrm>
          <a:prstGeom prst="straightConnector1">
            <a:avLst/>
          </a:prstGeom>
          <a:noFill/>
          <a:ln cap="flat" cmpd="sng" w="9525">
            <a:solidFill>
              <a:srgbClr val="E69138"/>
            </a:solidFill>
            <a:prstDash val="solid"/>
            <a:round/>
            <a:headEnd len="med" w="med" type="none"/>
            <a:tailEnd len="med" w="med" type="triangle"/>
          </a:ln>
        </p:spPr>
      </p:cxnSp>
      <p:cxnSp>
        <p:nvCxnSpPr>
          <p:cNvPr id="131" name="Shape 131"/>
          <p:cNvCxnSpPr/>
          <p:nvPr/>
        </p:nvCxnSpPr>
        <p:spPr>
          <a:xfrm flipH="1" rot="10800000">
            <a:off x="2027525" y="981875"/>
            <a:ext cx="2240700" cy="113700"/>
          </a:xfrm>
          <a:prstGeom prst="straightConnector1">
            <a:avLst/>
          </a:prstGeom>
          <a:noFill/>
          <a:ln cap="flat" cmpd="sng" w="9525">
            <a:solidFill>
              <a:srgbClr val="E69138"/>
            </a:solidFill>
            <a:prstDash val="solid"/>
            <a:round/>
            <a:headEnd len="med" w="med" type="none"/>
            <a:tailEnd len="med" w="med" type="triangle"/>
          </a:ln>
        </p:spPr>
      </p:cxnSp>
      <p:sp>
        <p:nvSpPr>
          <p:cNvPr id="132" name="Shape 132"/>
          <p:cNvSpPr txBox="1"/>
          <p:nvPr/>
        </p:nvSpPr>
        <p:spPr>
          <a:xfrm>
            <a:off x="2508750" y="4857225"/>
            <a:ext cx="1998000" cy="23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Next, p</a:t>
            </a:r>
            <a:r>
              <a:rPr lang="en" sz="1000"/>
              <a:t>lug in the number for c</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nvSpPr>
        <p:spPr>
          <a:xfrm>
            <a:off x="0" y="0"/>
            <a:ext cx="3336600" cy="403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000">
                <a:solidFill>
                  <a:srgbClr val="FF0000"/>
                </a:solidFill>
              </a:rPr>
              <a:t>When calculating formulas, units must always accompany the numbers.</a:t>
            </a:r>
            <a:endParaRPr b="1" sz="1000">
              <a:solidFill>
                <a:srgbClr val="FF0000"/>
              </a:solidFill>
            </a:endParaRPr>
          </a:p>
          <a:p>
            <a:pPr indent="0" lvl="0" marL="0" rtl="0">
              <a:spcBef>
                <a:spcPts val="0"/>
              </a:spcBef>
              <a:spcAft>
                <a:spcPts val="0"/>
              </a:spcAft>
              <a:buNone/>
            </a:pPr>
            <a:r>
              <a:t/>
            </a:r>
            <a:endParaRPr b="1" sz="1000">
              <a:solidFill>
                <a:srgbClr val="38761D"/>
              </a:solidFill>
            </a:endParaRPr>
          </a:p>
        </p:txBody>
      </p:sp>
      <p:pic>
        <p:nvPicPr>
          <p:cNvPr id="138" name="Shape 138"/>
          <p:cNvPicPr preferRelativeResize="0"/>
          <p:nvPr/>
        </p:nvPicPr>
        <p:blipFill>
          <a:blip r:embed="rId3">
            <a:alphaModFix/>
          </a:blip>
          <a:stretch>
            <a:fillRect/>
          </a:stretch>
        </p:blipFill>
        <p:spPr>
          <a:xfrm>
            <a:off x="8018675" y="1964000"/>
            <a:ext cx="715425" cy="597125"/>
          </a:xfrm>
          <a:prstGeom prst="rect">
            <a:avLst/>
          </a:prstGeom>
          <a:noFill/>
          <a:ln>
            <a:noFill/>
          </a:ln>
        </p:spPr>
      </p:pic>
      <p:sp>
        <p:nvSpPr>
          <p:cNvPr id="139" name="Shape 139"/>
          <p:cNvSpPr txBox="1"/>
          <p:nvPr/>
        </p:nvSpPr>
        <p:spPr>
          <a:xfrm>
            <a:off x="0" y="1248975"/>
            <a:ext cx="1735800" cy="317400"/>
          </a:xfrm>
          <a:prstGeom prst="rect">
            <a:avLst/>
          </a:prstGeom>
          <a:noFill/>
          <a:ln>
            <a:noFill/>
          </a:ln>
        </p:spPr>
        <p:txBody>
          <a:bodyPr anchorCtr="0" anchor="t" bIns="91425" lIns="91425" spcFirstLastPara="1" rIns="91425" wrap="square" tIns="91425">
            <a:noAutofit/>
          </a:bodyPr>
          <a:lstStyle/>
          <a:p>
            <a:pPr indent="0" lvl="0" marL="0" algn="r">
              <a:spcBef>
                <a:spcPts val="0"/>
              </a:spcBef>
              <a:spcAft>
                <a:spcPts val="0"/>
              </a:spcAft>
              <a:buNone/>
            </a:pPr>
            <a:r>
              <a:rPr b="1" lang="en">
                <a:solidFill>
                  <a:srgbClr val="0000FF"/>
                </a:solidFill>
              </a:rPr>
              <a:t>Blue calculation</a:t>
            </a:r>
            <a:endParaRPr b="1">
              <a:solidFill>
                <a:srgbClr val="0000FF"/>
              </a:solidFill>
            </a:endParaRPr>
          </a:p>
        </p:txBody>
      </p:sp>
      <p:sp>
        <p:nvSpPr>
          <p:cNvPr id="140" name="Shape 140"/>
          <p:cNvSpPr txBox="1"/>
          <p:nvPr/>
        </p:nvSpPr>
        <p:spPr>
          <a:xfrm>
            <a:off x="0" y="3392275"/>
            <a:ext cx="2045100" cy="74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a:solidFill>
                  <a:srgbClr val="FF0000"/>
                </a:solidFill>
              </a:rPr>
              <a:t>Use the same fraction rules to finish the Red </a:t>
            </a:r>
            <a:r>
              <a:rPr b="1" lang="en">
                <a:solidFill>
                  <a:srgbClr val="FF0000"/>
                </a:solidFill>
              </a:rPr>
              <a:t>calculation:</a:t>
            </a:r>
            <a:endParaRPr b="1">
              <a:solidFill>
                <a:srgbClr val="FF0000"/>
              </a:solidFill>
            </a:endParaRPr>
          </a:p>
        </p:txBody>
      </p:sp>
      <p:sp>
        <p:nvSpPr>
          <p:cNvPr id="141" name="Shape 141"/>
          <p:cNvSpPr txBox="1"/>
          <p:nvPr/>
        </p:nvSpPr>
        <p:spPr>
          <a:xfrm>
            <a:off x="5477350" y="2064825"/>
            <a:ext cx="2662200" cy="486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a:solidFill>
                  <a:srgbClr val="38761D"/>
                </a:solidFill>
              </a:rPr>
              <a:t>But neither looks like a Hz = </a:t>
            </a:r>
            <a:endParaRPr b="1">
              <a:solidFill>
                <a:srgbClr val="38761D"/>
              </a:solidFill>
            </a:endParaRPr>
          </a:p>
          <a:p>
            <a:pPr indent="0" lvl="0" marL="0">
              <a:spcBef>
                <a:spcPts val="0"/>
              </a:spcBef>
              <a:spcAft>
                <a:spcPts val="0"/>
              </a:spcAft>
              <a:buNone/>
            </a:pPr>
            <a:r>
              <a:t/>
            </a:r>
            <a:endParaRPr/>
          </a:p>
        </p:txBody>
      </p:sp>
      <p:cxnSp>
        <p:nvCxnSpPr>
          <p:cNvPr id="142" name="Shape 142"/>
          <p:cNvCxnSpPr/>
          <p:nvPr/>
        </p:nvCxnSpPr>
        <p:spPr>
          <a:xfrm rot="10800000">
            <a:off x="5335550" y="1621950"/>
            <a:ext cx="846600" cy="526500"/>
          </a:xfrm>
          <a:prstGeom prst="straightConnector1">
            <a:avLst/>
          </a:prstGeom>
          <a:noFill/>
          <a:ln cap="flat" cmpd="sng" w="9525">
            <a:solidFill>
              <a:schemeClr val="dk2"/>
            </a:solidFill>
            <a:prstDash val="solid"/>
            <a:round/>
            <a:headEnd len="med" w="med" type="none"/>
            <a:tailEnd len="med" w="med" type="triangle"/>
          </a:ln>
        </p:spPr>
      </p:cxnSp>
      <p:cxnSp>
        <p:nvCxnSpPr>
          <p:cNvPr id="143" name="Shape 143"/>
          <p:cNvCxnSpPr/>
          <p:nvPr/>
        </p:nvCxnSpPr>
        <p:spPr>
          <a:xfrm flipH="1">
            <a:off x="5812300" y="2425900"/>
            <a:ext cx="441000" cy="932100"/>
          </a:xfrm>
          <a:prstGeom prst="straightConnector1">
            <a:avLst/>
          </a:prstGeom>
          <a:noFill/>
          <a:ln cap="flat" cmpd="sng" w="9525">
            <a:solidFill>
              <a:schemeClr val="dk2"/>
            </a:solidFill>
            <a:prstDash val="solid"/>
            <a:round/>
            <a:headEnd len="med" w="med" type="none"/>
            <a:tailEnd len="med" w="med" type="triangle"/>
          </a:ln>
        </p:spPr>
      </p:cxnSp>
      <p:sp>
        <p:nvSpPr>
          <p:cNvPr id="144" name="Shape 144"/>
          <p:cNvSpPr/>
          <p:nvPr/>
        </p:nvSpPr>
        <p:spPr>
          <a:xfrm>
            <a:off x="6785150" y="36375"/>
            <a:ext cx="2290800" cy="1225200"/>
          </a:xfrm>
          <a:prstGeom prst="horizont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a:t>You need a bit of Math here, remember how fractions behave when divided or multiplied...</a:t>
            </a:r>
            <a:endParaRPr/>
          </a:p>
        </p:txBody>
      </p:sp>
      <p:pic>
        <p:nvPicPr>
          <p:cNvPr id="145" name="Shape 145"/>
          <p:cNvPicPr preferRelativeResize="0"/>
          <p:nvPr/>
        </p:nvPicPr>
        <p:blipFill>
          <a:blip r:embed="rId4">
            <a:alphaModFix/>
          </a:blip>
          <a:stretch>
            <a:fillRect/>
          </a:stretch>
        </p:blipFill>
        <p:spPr>
          <a:xfrm>
            <a:off x="3705526" y="-25774"/>
            <a:ext cx="645000" cy="858114"/>
          </a:xfrm>
          <a:prstGeom prst="rect">
            <a:avLst/>
          </a:prstGeom>
          <a:noFill/>
          <a:ln>
            <a:noFill/>
          </a:ln>
        </p:spPr>
      </p:pic>
      <p:sp>
        <p:nvSpPr>
          <p:cNvPr id="146" name="Shape 146"/>
          <p:cNvSpPr txBox="1"/>
          <p:nvPr/>
        </p:nvSpPr>
        <p:spPr>
          <a:xfrm>
            <a:off x="5243975" y="36800"/>
            <a:ext cx="1472100" cy="965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solidFill>
                  <a:srgbClr val="980000"/>
                </a:solidFill>
              </a:rPr>
              <a:t>T</a:t>
            </a:r>
            <a:r>
              <a:rPr lang="en" sz="800">
                <a:solidFill>
                  <a:srgbClr val="980000"/>
                </a:solidFill>
              </a:rPr>
              <a:t>his division, or fraction line becomes multiplication (*), and the fraction below turns upside down.</a:t>
            </a:r>
            <a:endParaRPr b="1" sz="800">
              <a:solidFill>
                <a:srgbClr val="674EA7"/>
              </a:solidFill>
            </a:endParaRPr>
          </a:p>
        </p:txBody>
      </p:sp>
      <p:pic>
        <p:nvPicPr>
          <p:cNvPr id="147" name="Shape 147"/>
          <p:cNvPicPr preferRelativeResize="0"/>
          <p:nvPr/>
        </p:nvPicPr>
        <p:blipFill>
          <a:blip r:embed="rId5">
            <a:alphaModFix/>
          </a:blip>
          <a:stretch>
            <a:fillRect/>
          </a:stretch>
        </p:blipFill>
        <p:spPr>
          <a:xfrm>
            <a:off x="4294800" y="133200"/>
            <a:ext cx="977400" cy="503511"/>
          </a:xfrm>
          <a:prstGeom prst="rect">
            <a:avLst/>
          </a:prstGeom>
          <a:noFill/>
          <a:ln>
            <a:noFill/>
          </a:ln>
        </p:spPr>
      </p:pic>
      <p:sp>
        <p:nvSpPr>
          <p:cNvPr id="148" name="Shape 148"/>
          <p:cNvSpPr/>
          <p:nvPr/>
        </p:nvSpPr>
        <p:spPr>
          <a:xfrm flipH="1">
            <a:off x="4190000" y="466400"/>
            <a:ext cx="1110000" cy="176400"/>
          </a:xfrm>
          <a:prstGeom prst="bentUpArrow">
            <a:avLst>
              <a:gd fmla="val 25637"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49" name="Shape 149"/>
          <p:cNvPicPr preferRelativeResize="0"/>
          <p:nvPr/>
        </p:nvPicPr>
        <p:blipFill>
          <a:blip r:embed="rId6">
            <a:alphaModFix/>
          </a:blip>
          <a:stretch>
            <a:fillRect/>
          </a:stretch>
        </p:blipFill>
        <p:spPr>
          <a:xfrm>
            <a:off x="1698625" y="972134"/>
            <a:ext cx="1191840" cy="858125"/>
          </a:xfrm>
          <a:prstGeom prst="rect">
            <a:avLst/>
          </a:prstGeom>
          <a:noFill/>
          <a:ln>
            <a:noFill/>
          </a:ln>
        </p:spPr>
      </p:pic>
      <p:sp>
        <p:nvSpPr>
          <p:cNvPr id="150" name="Shape 150"/>
          <p:cNvSpPr/>
          <p:nvPr/>
        </p:nvSpPr>
        <p:spPr>
          <a:xfrm>
            <a:off x="4350525" y="466400"/>
            <a:ext cx="515400" cy="176400"/>
          </a:xfrm>
          <a:prstGeom prst="bentUpArrow">
            <a:avLst>
              <a:gd fmla="val 29662"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51" name="Shape 151"/>
          <p:cNvPicPr preferRelativeResize="0"/>
          <p:nvPr/>
        </p:nvPicPr>
        <p:blipFill>
          <a:blip r:embed="rId7">
            <a:alphaModFix/>
          </a:blip>
          <a:stretch>
            <a:fillRect/>
          </a:stretch>
        </p:blipFill>
        <p:spPr>
          <a:xfrm>
            <a:off x="2942325" y="1064100"/>
            <a:ext cx="1223413" cy="666000"/>
          </a:xfrm>
          <a:prstGeom prst="rect">
            <a:avLst/>
          </a:prstGeom>
          <a:noFill/>
          <a:ln>
            <a:noFill/>
          </a:ln>
        </p:spPr>
      </p:pic>
      <p:cxnSp>
        <p:nvCxnSpPr>
          <p:cNvPr id="152" name="Shape 152"/>
          <p:cNvCxnSpPr>
            <a:stCxn id="145" idx="1"/>
            <a:endCxn id="149" idx="3"/>
          </p:cNvCxnSpPr>
          <p:nvPr/>
        </p:nvCxnSpPr>
        <p:spPr>
          <a:xfrm flipH="1">
            <a:off x="2890426" y="403283"/>
            <a:ext cx="815100" cy="997800"/>
          </a:xfrm>
          <a:prstGeom prst="straightConnector1">
            <a:avLst/>
          </a:prstGeom>
          <a:noFill/>
          <a:ln cap="flat" cmpd="sng" w="9525">
            <a:solidFill>
              <a:schemeClr val="dk2"/>
            </a:solidFill>
            <a:prstDash val="solid"/>
            <a:round/>
            <a:headEnd len="med" w="med" type="none"/>
            <a:tailEnd len="med" w="med" type="triangle"/>
          </a:ln>
        </p:spPr>
      </p:cxnSp>
      <p:cxnSp>
        <p:nvCxnSpPr>
          <p:cNvPr id="153" name="Shape 153"/>
          <p:cNvCxnSpPr/>
          <p:nvPr/>
        </p:nvCxnSpPr>
        <p:spPr>
          <a:xfrm flipH="1">
            <a:off x="3407500" y="1550875"/>
            <a:ext cx="683100" cy="611700"/>
          </a:xfrm>
          <a:prstGeom prst="straightConnector1">
            <a:avLst/>
          </a:prstGeom>
          <a:noFill/>
          <a:ln cap="flat" cmpd="sng" w="9525">
            <a:solidFill>
              <a:schemeClr val="dk2"/>
            </a:solidFill>
            <a:prstDash val="solid"/>
            <a:round/>
            <a:headEnd len="med" w="med" type="none"/>
            <a:tailEnd len="med" w="med" type="triangle"/>
          </a:ln>
        </p:spPr>
      </p:cxnSp>
      <p:sp>
        <p:nvSpPr>
          <p:cNvPr id="154" name="Shape 154"/>
          <p:cNvSpPr txBox="1"/>
          <p:nvPr/>
        </p:nvSpPr>
        <p:spPr>
          <a:xfrm>
            <a:off x="2115375" y="2139063"/>
            <a:ext cx="715500" cy="826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solidFill>
                  <a:srgbClr val="980000"/>
                </a:solidFill>
              </a:rPr>
              <a:t>The rule to use here </a:t>
            </a:r>
            <a:endParaRPr sz="800">
              <a:solidFill>
                <a:srgbClr val="980000"/>
              </a:solidFill>
            </a:endParaRPr>
          </a:p>
          <a:p>
            <a:pPr indent="0" lvl="0" marL="0" rtl="0">
              <a:spcBef>
                <a:spcPts val="0"/>
              </a:spcBef>
              <a:spcAft>
                <a:spcPts val="0"/>
              </a:spcAft>
              <a:buNone/>
            </a:pPr>
            <a:r>
              <a:rPr lang="en" sz="800">
                <a:solidFill>
                  <a:srgbClr val="980000"/>
                </a:solidFill>
              </a:rPr>
              <a:t>is described by:</a:t>
            </a:r>
            <a:endParaRPr sz="800">
              <a:solidFill>
                <a:srgbClr val="980000"/>
              </a:solidFill>
            </a:endParaRPr>
          </a:p>
        </p:txBody>
      </p:sp>
      <p:pic>
        <p:nvPicPr>
          <p:cNvPr id="155" name="Shape 155"/>
          <p:cNvPicPr preferRelativeResize="0"/>
          <p:nvPr/>
        </p:nvPicPr>
        <p:blipFill>
          <a:blip r:embed="rId8">
            <a:alphaModFix/>
          </a:blip>
          <a:stretch>
            <a:fillRect/>
          </a:stretch>
        </p:blipFill>
        <p:spPr>
          <a:xfrm>
            <a:off x="2729300" y="2350775"/>
            <a:ext cx="1025736" cy="486900"/>
          </a:xfrm>
          <a:prstGeom prst="rect">
            <a:avLst/>
          </a:prstGeom>
          <a:noFill/>
          <a:ln>
            <a:noFill/>
          </a:ln>
        </p:spPr>
      </p:pic>
      <p:sp>
        <p:nvSpPr>
          <p:cNvPr id="156" name="Shape 156"/>
          <p:cNvSpPr/>
          <p:nvPr/>
        </p:nvSpPr>
        <p:spPr>
          <a:xfrm>
            <a:off x="2961050" y="2846600"/>
            <a:ext cx="576300" cy="1764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flipH="1" rot="10800000">
            <a:off x="2921350" y="2174375"/>
            <a:ext cx="576300" cy="1764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58" name="Shape 158"/>
          <p:cNvPicPr preferRelativeResize="0"/>
          <p:nvPr/>
        </p:nvPicPr>
        <p:blipFill>
          <a:blip r:embed="rId9">
            <a:alphaModFix/>
          </a:blip>
          <a:stretch>
            <a:fillRect/>
          </a:stretch>
        </p:blipFill>
        <p:spPr>
          <a:xfrm>
            <a:off x="3796400" y="2372800"/>
            <a:ext cx="715425" cy="573757"/>
          </a:xfrm>
          <a:prstGeom prst="rect">
            <a:avLst/>
          </a:prstGeom>
          <a:noFill/>
          <a:ln>
            <a:noFill/>
          </a:ln>
        </p:spPr>
      </p:pic>
      <p:pic>
        <p:nvPicPr>
          <p:cNvPr id="159" name="Shape 159"/>
          <p:cNvPicPr preferRelativeResize="0"/>
          <p:nvPr/>
        </p:nvPicPr>
        <p:blipFill>
          <a:blip r:embed="rId10">
            <a:alphaModFix/>
          </a:blip>
          <a:stretch>
            <a:fillRect/>
          </a:stretch>
        </p:blipFill>
        <p:spPr>
          <a:xfrm>
            <a:off x="4273993" y="1109101"/>
            <a:ext cx="856758" cy="573750"/>
          </a:xfrm>
          <a:prstGeom prst="rect">
            <a:avLst/>
          </a:prstGeom>
          <a:noFill/>
          <a:ln>
            <a:noFill/>
          </a:ln>
        </p:spPr>
      </p:pic>
      <p:pic>
        <p:nvPicPr>
          <p:cNvPr id="160" name="Shape 160"/>
          <p:cNvPicPr preferRelativeResize="0"/>
          <p:nvPr/>
        </p:nvPicPr>
        <p:blipFill>
          <a:blip r:embed="rId11">
            <a:alphaModFix/>
          </a:blip>
          <a:stretch>
            <a:fillRect/>
          </a:stretch>
        </p:blipFill>
        <p:spPr>
          <a:xfrm>
            <a:off x="2045100" y="3274671"/>
            <a:ext cx="1191850" cy="859579"/>
          </a:xfrm>
          <a:prstGeom prst="rect">
            <a:avLst/>
          </a:prstGeom>
          <a:noFill/>
          <a:ln>
            <a:noFill/>
          </a:ln>
        </p:spPr>
      </p:pic>
      <p:pic>
        <p:nvPicPr>
          <p:cNvPr id="161" name="Shape 161"/>
          <p:cNvPicPr preferRelativeResize="0"/>
          <p:nvPr/>
        </p:nvPicPr>
        <p:blipFill>
          <a:blip r:embed="rId12">
            <a:alphaModFix/>
          </a:blip>
          <a:stretch>
            <a:fillRect/>
          </a:stretch>
        </p:blipFill>
        <p:spPr>
          <a:xfrm>
            <a:off x="3291975" y="3392275"/>
            <a:ext cx="1472100" cy="693748"/>
          </a:xfrm>
          <a:prstGeom prst="rect">
            <a:avLst/>
          </a:prstGeom>
          <a:noFill/>
          <a:ln>
            <a:noFill/>
          </a:ln>
        </p:spPr>
      </p:pic>
      <p:pic>
        <p:nvPicPr>
          <p:cNvPr id="162" name="Shape 162"/>
          <p:cNvPicPr preferRelativeResize="0"/>
          <p:nvPr/>
        </p:nvPicPr>
        <p:blipFill>
          <a:blip r:embed="rId13">
            <a:alphaModFix/>
          </a:blip>
          <a:stretch>
            <a:fillRect/>
          </a:stretch>
        </p:blipFill>
        <p:spPr>
          <a:xfrm>
            <a:off x="4819100" y="3333475"/>
            <a:ext cx="1089480" cy="741975"/>
          </a:xfrm>
          <a:prstGeom prst="rect">
            <a:avLst/>
          </a:prstGeom>
          <a:noFill/>
          <a:ln>
            <a:noFill/>
          </a:ln>
        </p:spPr>
      </p:pic>
      <p:sp>
        <p:nvSpPr>
          <p:cNvPr id="163" name="Shape 163"/>
          <p:cNvSpPr txBox="1"/>
          <p:nvPr/>
        </p:nvSpPr>
        <p:spPr>
          <a:xfrm>
            <a:off x="5623950" y="1346000"/>
            <a:ext cx="3146700" cy="486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38761D"/>
                </a:solidFill>
              </a:rPr>
              <a:t>The two results cannot be simplified further.</a:t>
            </a:r>
            <a:endParaRPr/>
          </a:p>
        </p:txBody>
      </p:sp>
      <p:sp>
        <p:nvSpPr>
          <p:cNvPr id="164" name="Shape 164"/>
          <p:cNvSpPr/>
          <p:nvPr/>
        </p:nvSpPr>
        <p:spPr>
          <a:xfrm>
            <a:off x="4224375" y="1036725"/>
            <a:ext cx="977400" cy="7419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nvSpPr>
        <p:spPr>
          <a:xfrm>
            <a:off x="4819100" y="3368200"/>
            <a:ext cx="1223400" cy="741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txBox="1"/>
          <p:nvPr/>
        </p:nvSpPr>
        <p:spPr>
          <a:xfrm>
            <a:off x="6369025" y="3212963"/>
            <a:ext cx="2469000" cy="1225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660000"/>
                </a:solidFill>
              </a:rPr>
              <a:t>Are the units used in the blue and red calculations consistent? </a:t>
            </a:r>
            <a:endParaRPr b="1">
              <a:solidFill>
                <a:srgbClr val="660000"/>
              </a:solidFill>
            </a:endParaRPr>
          </a:p>
          <a:p>
            <a:pPr indent="0" lvl="0" marL="0">
              <a:spcBef>
                <a:spcPts val="0"/>
              </a:spcBef>
              <a:spcAft>
                <a:spcPts val="0"/>
              </a:spcAft>
              <a:buNone/>
            </a:pPr>
            <a:r>
              <a:rPr b="1" lang="en">
                <a:solidFill>
                  <a:srgbClr val="0000FF"/>
                </a:solidFill>
              </a:rPr>
              <a:t>Blue: m, s, nm</a:t>
            </a:r>
            <a:endParaRPr b="1">
              <a:solidFill>
                <a:srgbClr val="0000FF"/>
              </a:solidFill>
            </a:endParaRPr>
          </a:p>
          <a:p>
            <a:pPr indent="0" lvl="0" marL="0">
              <a:spcBef>
                <a:spcPts val="0"/>
              </a:spcBef>
              <a:spcAft>
                <a:spcPts val="0"/>
              </a:spcAft>
              <a:buNone/>
            </a:pPr>
            <a:r>
              <a:rPr b="1" lang="en">
                <a:solidFill>
                  <a:srgbClr val="FF0000"/>
                </a:solidFill>
              </a:rPr>
              <a:t>Red: km, s, nm </a:t>
            </a:r>
            <a:endParaRPr b="1">
              <a:solidFill>
                <a:srgbClr val="FF0000"/>
              </a:solidFill>
            </a:endParaRPr>
          </a:p>
          <a:p>
            <a:pPr indent="0" lvl="0" marL="0" rtl="0">
              <a:spcBef>
                <a:spcPts val="0"/>
              </a:spcBef>
              <a:spcAft>
                <a:spcPts val="0"/>
              </a:spcAft>
              <a:buClr>
                <a:schemeClr val="dk1"/>
              </a:buClr>
              <a:buSzPts val="1100"/>
              <a:buFont typeface="Arial"/>
              <a:buNone/>
            </a:pPr>
            <a:r>
              <a:t/>
            </a:r>
            <a:endParaRPr b="1">
              <a:solidFill>
                <a:srgbClr val="FF0000"/>
              </a:solidFill>
            </a:endParaRPr>
          </a:p>
        </p:txBody>
      </p:sp>
      <p:sp>
        <p:nvSpPr>
          <p:cNvPr id="167" name="Shape 167"/>
          <p:cNvSpPr txBox="1"/>
          <p:nvPr/>
        </p:nvSpPr>
        <p:spPr>
          <a:xfrm>
            <a:off x="6352900" y="2603775"/>
            <a:ext cx="2333400" cy="486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a:solidFill>
                  <a:srgbClr val="38761D"/>
                </a:solidFill>
              </a:rPr>
              <a:t>So something went wrong. What could it be?</a:t>
            </a:r>
            <a:endParaRPr b="1">
              <a:solidFill>
                <a:srgbClr val="38761D"/>
              </a:solidFill>
            </a:endParaRPr>
          </a:p>
          <a:p>
            <a:pPr indent="0" lvl="0" marL="0">
              <a:spcBef>
                <a:spcPts val="0"/>
              </a:spcBef>
              <a:spcAft>
                <a:spcPts val="0"/>
              </a:spcAft>
              <a:buNone/>
            </a:pPr>
            <a:r>
              <a:t/>
            </a:r>
            <a:endParaRPr/>
          </a:p>
        </p:txBody>
      </p:sp>
      <p:sp>
        <p:nvSpPr>
          <p:cNvPr id="168" name="Shape 168"/>
          <p:cNvSpPr txBox="1"/>
          <p:nvPr/>
        </p:nvSpPr>
        <p:spPr>
          <a:xfrm>
            <a:off x="144975" y="4441875"/>
            <a:ext cx="5019600" cy="486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660000"/>
                </a:solidFill>
              </a:rPr>
              <a:t>Let’s take a look at how when used </a:t>
            </a:r>
            <a:r>
              <a:rPr b="1" lang="en">
                <a:solidFill>
                  <a:srgbClr val="FF0000"/>
                </a:solidFill>
              </a:rPr>
              <a:t>correctly</a:t>
            </a:r>
            <a:r>
              <a:rPr b="1" lang="en">
                <a:solidFill>
                  <a:srgbClr val="660000"/>
                </a:solidFill>
              </a:rPr>
              <a:t>, units will simplify into what we want, in this case a Hz = 1/second.</a:t>
            </a:r>
            <a:endParaRPr b="1">
              <a:solidFill>
                <a:srgbClr val="660000"/>
              </a:solidFill>
            </a:endParaRPr>
          </a:p>
        </p:txBody>
      </p:sp>
      <p:sp>
        <p:nvSpPr>
          <p:cNvPr id="169" name="Shape 169"/>
          <p:cNvSpPr txBox="1"/>
          <p:nvPr/>
        </p:nvSpPr>
        <p:spPr>
          <a:xfrm>
            <a:off x="5580950" y="4304775"/>
            <a:ext cx="3508800" cy="782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200"/>
              <a:t>Answer: NO! </a:t>
            </a:r>
            <a:r>
              <a:rPr b="1" lang="en" sz="1200">
                <a:solidFill>
                  <a:srgbClr val="783F04"/>
                </a:solidFill>
              </a:rPr>
              <a:t>meters were mixed with nm in the blue and km were mixed with nm in the red. </a:t>
            </a:r>
            <a:r>
              <a:rPr b="1" lang="en" sz="1200"/>
              <a:t>All units for distances should be the same: either all m, all nm, or all km.</a:t>
            </a:r>
            <a:endParaRPr b="1" sz="1200"/>
          </a:p>
          <a:p>
            <a:pPr indent="0" lvl="0" marL="0">
              <a:spcBef>
                <a:spcPts val="0"/>
              </a:spcBef>
              <a:spcAft>
                <a:spcPts val="0"/>
              </a:spcAft>
              <a:buNone/>
            </a:pPr>
            <a:r>
              <a:t/>
            </a:r>
            <a:endParaRPr/>
          </a:p>
        </p:txBody>
      </p:sp>
      <p:sp>
        <p:nvSpPr>
          <p:cNvPr id="170" name="Shape 170"/>
          <p:cNvSpPr txBox="1"/>
          <p:nvPr/>
        </p:nvSpPr>
        <p:spPr>
          <a:xfrm>
            <a:off x="0" y="378325"/>
            <a:ext cx="3146700" cy="782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000">
                <a:solidFill>
                  <a:srgbClr val="38761D"/>
                </a:solidFill>
              </a:rPr>
              <a:t>Then if identical units appear in fractions, they can be simplified just like numbers. Let’s see how this may work for the blue &amp; red calculation from the previous slide:</a:t>
            </a:r>
            <a:endParaRPr b="1" sz="1000">
              <a:solidFill>
                <a:srgbClr val="38761D"/>
              </a:solidFill>
            </a:endParaRPr>
          </a:p>
          <a:p>
            <a:pPr indent="0" lvl="0" marL="0">
              <a:spcBef>
                <a:spcPts val="0"/>
              </a:spcBef>
              <a:spcAft>
                <a:spcPts val="0"/>
              </a:spcAft>
              <a:buNone/>
            </a:pPr>
            <a:r>
              <a:t/>
            </a:r>
            <a:endParaRPr/>
          </a:p>
        </p:txBody>
      </p:sp>
      <p:pic>
        <p:nvPicPr>
          <p:cNvPr id="171" name="Shape 171"/>
          <p:cNvPicPr preferRelativeResize="0"/>
          <p:nvPr/>
        </p:nvPicPr>
        <p:blipFill>
          <a:blip r:embed="rId14">
            <a:alphaModFix/>
          </a:blip>
          <a:stretch>
            <a:fillRect/>
          </a:stretch>
        </p:blipFill>
        <p:spPr>
          <a:xfrm>
            <a:off x="444595" y="2238319"/>
            <a:ext cx="846600" cy="482006"/>
          </a:xfrm>
          <a:prstGeom prst="rect">
            <a:avLst/>
          </a:prstGeom>
          <a:noFill/>
          <a:ln>
            <a:noFill/>
          </a:ln>
        </p:spPr>
      </p:pic>
      <p:sp>
        <p:nvSpPr>
          <p:cNvPr id="172" name="Shape 172"/>
          <p:cNvSpPr txBox="1"/>
          <p:nvPr/>
        </p:nvSpPr>
        <p:spPr>
          <a:xfrm>
            <a:off x="69375" y="1621950"/>
            <a:ext cx="1472100" cy="350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t>Also, don’t forget that any number can be written as a fraction by expressing it as  the number over 1:</a:t>
            </a:r>
            <a:endParaRPr sz="800"/>
          </a:p>
        </p:txBody>
      </p:sp>
      <p:cxnSp>
        <p:nvCxnSpPr>
          <p:cNvPr id="173" name="Shape 173"/>
          <p:cNvCxnSpPr>
            <a:endCxn id="172" idx="3"/>
          </p:cNvCxnSpPr>
          <p:nvPr/>
        </p:nvCxnSpPr>
        <p:spPr>
          <a:xfrm flipH="1">
            <a:off x="1541475" y="1596900"/>
            <a:ext cx="674100" cy="200100"/>
          </a:xfrm>
          <a:prstGeom prst="straightConnector1">
            <a:avLst/>
          </a:prstGeom>
          <a:noFill/>
          <a:ln cap="flat" cmpd="sng" w="9525">
            <a:solidFill>
              <a:schemeClr val="dk2"/>
            </a:solidFill>
            <a:prstDash val="solid"/>
            <a:round/>
            <a:headEnd len="med" w="med" type="none"/>
            <a:tailEnd len="med" w="med" type="triangle"/>
          </a:ln>
        </p:spPr>
      </p:cxnSp>
      <p:cxnSp>
        <p:nvCxnSpPr>
          <p:cNvPr id="174" name="Shape 174"/>
          <p:cNvCxnSpPr/>
          <p:nvPr/>
        </p:nvCxnSpPr>
        <p:spPr>
          <a:xfrm rot="10800000">
            <a:off x="1291200" y="2603775"/>
            <a:ext cx="1248900" cy="1255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nvSpPr>
        <p:spPr>
          <a:xfrm>
            <a:off x="59875" y="104425"/>
            <a:ext cx="4385100" cy="597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t>So neither </a:t>
            </a:r>
            <a:r>
              <a:rPr b="1" lang="en">
                <a:solidFill>
                  <a:srgbClr val="0000FF"/>
                </a:solidFill>
              </a:rPr>
              <a:t>blue </a:t>
            </a:r>
            <a:r>
              <a:rPr b="1" lang="en"/>
              <a:t>nor </a:t>
            </a:r>
            <a:r>
              <a:rPr b="1" lang="en">
                <a:solidFill>
                  <a:srgbClr val="FF0000"/>
                </a:solidFill>
              </a:rPr>
              <a:t>red</a:t>
            </a:r>
            <a:r>
              <a:rPr b="1" lang="en"/>
              <a:t> calculations were correct!</a:t>
            </a:r>
            <a:endParaRPr b="1"/>
          </a:p>
          <a:p>
            <a:pPr indent="0" lvl="0" marL="0">
              <a:spcBef>
                <a:spcPts val="0"/>
              </a:spcBef>
              <a:spcAft>
                <a:spcPts val="0"/>
              </a:spcAft>
              <a:buNone/>
            </a:pPr>
            <a:r>
              <a:rPr lang="en"/>
              <a:t>The following is the </a:t>
            </a:r>
            <a:r>
              <a:rPr b="1" lang="en"/>
              <a:t>correct </a:t>
            </a:r>
            <a:r>
              <a:rPr lang="en"/>
              <a:t>calculation instead:</a:t>
            </a:r>
            <a:endParaRPr/>
          </a:p>
          <a:p>
            <a:pPr indent="0" lvl="0" marL="0" rtl="0">
              <a:spcBef>
                <a:spcPts val="0"/>
              </a:spcBef>
              <a:spcAft>
                <a:spcPts val="0"/>
              </a:spcAft>
              <a:buNone/>
            </a:pPr>
            <a:r>
              <a:t/>
            </a:r>
            <a:endParaRPr>
              <a:solidFill>
                <a:srgbClr val="E69138"/>
              </a:solidFill>
            </a:endParaRPr>
          </a:p>
        </p:txBody>
      </p:sp>
      <p:pic>
        <p:nvPicPr>
          <p:cNvPr id="180" name="Shape 180"/>
          <p:cNvPicPr preferRelativeResize="0"/>
          <p:nvPr/>
        </p:nvPicPr>
        <p:blipFill>
          <a:blip r:embed="rId3">
            <a:alphaModFix/>
          </a:blip>
          <a:stretch>
            <a:fillRect/>
          </a:stretch>
        </p:blipFill>
        <p:spPr>
          <a:xfrm>
            <a:off x="128925" y="1683338"/>
            <a:ext cx="244500" cy="255612"/>
          </a:xfrm>
          <a:prstGeom prst="rect">
            <a:avLst/>
          </a:prstGeom>
          <a:noFill/>
          <a:ln>
            <a:noFill/>
          </a:ln>
        </p:spPr>
      </p:pic>
      <p:cxnSp>
        <p:nvCxnSpPr>
          <p:cNvPr id="181" name="Shape 181"/>
          <p:cNvCxnSpPr/>
          <p:nvPr/>
        </p:nvCxnSpPr>
        <p:spPr>
          <a:xfrm>
            <a:off x="579711" y="1818344"/>
            <a:ext cx="523200" cy="3300"/>
          </a:xfrm>
          <a:prstGeom prst="straightConnector1">
            <a:avLst/>
          </a:prstGeom>
          <a:noFill/>
          <a:ln cap="flat" cmpd="sng" w="9525">
            <a:solidFill>
              <a:srgbClr val="000000"/>
            </a:solidFill>
            <a:prstDash val="solid"/>
            <a:round/>
            <a:headEnd len="med" w="med" type="none"/>
            <a:tailEnd len="med" w="med" type="none"/>
          </a:ln>
        </p:spPr>
      </p:cxnSp>
      <p:sp>
        <p:nvSpPr>
          <p:cNvPr id="182" name="Shape 182"/>
          <p:cNvSpPr txBox="1"/>
          <p:nvPr/>
        </p:nvSpPr>
        <p:spPr>
          <a:xfrm>
            <a:off x="337425" y="1654269"/>
            <a:ext cx="199500" cy="23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a:t>
            </a:r>
            <a:endParaRPr/>
          </a:p>
        </p:txBody>
      </p:sp>
      <p:sp>
        <p:nvSpPr>
          <p:cNvPr id="183" name="Shape 183"/>
          <p:cNvSpPr txBox="1"/>
          <p:nvPr/>
        </p:nvSpPr>
        <p:spPr>
          <a:xfrm>
            <a:off x="637376" y="1544900"/>
            <a:ext cx="244500" cy="23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c</a:t>
            </a:r>
            <a:endParaRPr/>
          </a:p>
        </p:txBody>
      </p:sp>
      <p:pic>
        <p:nvPicPr>
          <p:cNvPr id="184" name="Shape 184"/>
          <p:cNvPicPr preferRelativeResize="0"/>
          <p:nvPr/>
        </p:nvPicPr>
        <p:blipFill>
          <a:blip r:embed="rId4">
            <a:alphaModFix/>
          </a:blip>
          <a:stretch>
            <a:fillRect/>
          </a:stretch>
        </p:blipFill>
        <p:spPr>
          <a:xfrm>
            <a:off x="741630" y="1857095"/>
            <a:ext cx="199390" cy="261519"/>
          </a:xfrm>
          <a:prstGeom prst="rect">
            <a:avLst/>
          </a:prstGeom>
          <a:noFill/>
          <a:ln>
            <a:noFill/>
          </a:ln>
        </p:spPr>
      </p:pic>
      <p:cxnSp>
        <p:nvCxnSpPr>
          <p:cNvPr id="185" name="Shape 185"/>
          <p:cNvCxnSpPr/>
          <p:nvPr/>
        </p:nvCxnSpPr>
        <p:spPr>
          <a:xfrm>
            <a:off x="1388121" y="1856275"/>
            <a:ext cx="705300" cy="16800"/>
          </a:xfrm>
          <a:prstGeom prst="straightConnector1">
            <a:avLst/>
          </a:prstGeom>
          <a:noFill/>
          <a:ln cap="flat" cmpd="sng" w="9525">
            <a:solidFill>
              <a:srgbClr val="000000"/>
            </a:solidFill>
            <a:prstDash val="solid"/>
            <a:round/>
            <a:headEnd len="med" w="med" type="none"/>
            <a:tailEnd len="med" w="med" type="none"/>
          </a:ln>
        </p:spPr>
      </p:cxnSp>
      <p:sp>
        <p:nvSpPr>
          <p:cNvPr id="186" name="Shape 186"/>
          <p:cNvSpPr txBox="1"/>
          <p:nvPr/>
        </p:nvSpPr>
        <p:spPr>
          <a:xfrm>
            <a:off x="1145773" y="1654274"/>
            <a:ext cx="199500" cy="23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a:t>
            </a:r>
            <a:endParaRPr/>
          </a:p>
        </p:txBody>
      </p:sp>
      <p:sp>
        <p:nvSpPr>
          <p:cNvPr id="187" name="Shape 187"/>
          <p:cNvSpPr txBox="1"/>
          <p:nvPr/>
        </p:nvSpPr>
        <p:spPr>
          <a:xfrm>
            <a:off x="1422624" y="1911250"/>
            <a:ext cx="861900" cy="276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674EA7"/>
                </a:solidFill>
              </a:rPr>
              <a:t>400 nm</a:t>
            </a:r>
            <a:endParaRPr>
              <a:solidFill>
                <a:srgbClr val="674EA7"/>
              </a:solidFill>
            </a:endParaRPr>
          </a:p>
        </p:txBody>
      </p:sp>
      <p:sp>
        <p:nvSpPr>
          <p:cNvPr id="188" name="Shape 188"/>
          <p:cNvSpPr txBox="1"/>
          <p:nvPr/>
        </p:nvSpPr>
        <p:spPr>
          <a:xfrm>
            <a:off x="1673029" y="1586569"/>
            <a:ext cx="244500" cy="23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c</a:t>
            </a:r>
            <a:endParaRPr/>
          </a:p>
        </p:txBody>
      </p:sp>
      <p:sp>
        <p:nvSpPr>
          <p:cNvPr id="189" name="Shape 189"/>
          <p:cNvSpPr txBox="1"/>
          <p:nvPr/>
        </p:nvSpPr>
        <p:spPr>
          <a:xfrm>
            <a:off x="2177135" y="1692199"/>
            <a:ext cx="199500" cy="23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a:t>
            </a:r>
            <a:endParaRPr/>
          </a:p>
        </p:txBody>
      </p:sp>
      <p:sp>
        <p:nvSpPr>
          <p:cNvPr id="190" name="Shape 190"/>
          <p:cNvSpPr txBox="1"/>
          <p:nvPr/>
        </p:nvSpPr>
        <p:spPr>
          <a:xfrm>
            <a:off x="2604402" y="1998675"/>
            <a:ext cx="1027500" cy="274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674EA7"/>
                </a:solidFill>
              </a:rPr>
              <a:t>400 nm</a:t>
            </a:r>
            <a:endParaRPr>
              <a:solidFill>
                <a:srgbClr val="674EA7"/>
              </a:solidFill>
            </a:endParaRPr>
          </a:p>
        </p:txBody>
      </p:sp>
      <p:sp>
        <p:nvSpPr>
          <p:cNvPr id="191" name="Shape 191"/>
          <p:cNvSpPr txBox="1"/>
          <p:nvPr/>
        </p:nvSpPr>
        <p:spPr>
          <a:xfrm>
            <a:off x="2460329" y="1639074"/>
            <a:ext cx="1672200" cy="236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38761D"/>
                </a:solidFill>
              </a:rPr>
              <a:t>299,800,000 m/s</a:t>
            </a:r>
            <a:endParaRPr>
              <a:solidFill>
                <a:srgbClr val="38761D"/>
              </a:solidFill>
            </a:endParaRPr>
          </a:p>
        </p:txBody>
      </p:sp>
      <p:cxnSp>
        <p:nvCxnSpPr>
          <p:cNvPr id="192" name="Shape 192"/>
          <p:cNvCxnSpPr/>
          <p:nvPr/>
        </p:nvCxnSpPr>
        <p:spPr>
          <a:xfrm>
            <a:off x="2596075" y="1998641"/>
            <a:ext cx="1635300" cy="56100"/>
          </a:xfrm>
          <a:prstGeom prst="straightConnector1">
            <a:avLst/>
          </a:prstGeom>
          <a:noFill/>
          <a:ln cap="flat" cmpd="sng" w="9525">
            <a:solidFill>
              <a:schemeClr val="dk2"/>
            </a:solidFill>
            <a:prstDash val="solid"/>
            <a:round/>
            <a:headEnd len="med" w="med" type="none"/>
            <a:tailEnd len="med" w="med" type="none"/>
          </a:ln>
        </p:spPr>
      </p:cxnSp>
      <p:cxnSp>
        <p:nvCxnSpPr>
          <p:cNvPr id="193" name="Shape 193"/>
          <p:cNvCxnSpPr/>
          <p:nvPr/>
        </p:nvCxnSpPr>
        <p:spPr>
          <a:xfrm flipH="1">
            <a:off x="3619450" y="1366000"/>
            <a:ext cx="691500" cy="352800"/>
          </a:xfrm>
          <a:prstGeom prst="straightConnector1">
            <a:avLst/>
          </a:prstGeom>
          <a:noFill/>
          <a:ln cap="flat" cmpd="sng" w="9525">
            <a:solidFill>
              <a:schemeClr val="dk2"/>
            </a:solidFill>
            <a:prstDash val="solid"/>
            <a:round/>
            <a:headEnd len="med" w="med" type="none"/>
            <a:tailEnd len="med" w="med" type="triangle"/>
          </a:ln>
        </p:spPr>
      </p:cxnSp>
      <p:sp>
        <p:nvSpPr>
          <p:cNvPr id="194" name="Shape 194"/>
          <p:cNvSpPr txBox="1"/>
          <p:nvPr/>
        </p:nvSpPr>
        <p:spPr>
          <a:xfrm>
            <a:off x="4310950" y="536228"/>
            <a:ext cx="2518800" cy="1109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rgbClr val="38761D"/>
                </a:solidFill>
              </a:rPr>
              <a:t>CAN’T STOP HERE THOUGH!</a:t>
            </a:r>
            <a:endParaRPr sz="1200">
              <a:solidFill>
                <a:srgbClr val="38761D"/>
              </a:solidFill>
            </a:endParaRPr>
          </a:p>
          <a:p>
            <a:pPr indent="0" lvl="0" marL="0" rtl="0">
              <a:spcBef>
                <a:spcPts val="0"/>
              </a:spcBef>
              <a:spcAft>
                <a:spcPts val="0"/>
              </a:spcAft>
              <a:buNone/>
            </a:pPr>
            <a:r>
              <a:rPr lang="en" sz="1200">
                <a:solidFill>
                  <a:srgbClr val="38761D"/>
                </a:solidFill>
              </a:rPr>
              <a:t>We need a unit conversion to match all distances to the same unit. What should the unit be? </a:t>
            </a:r>
            <a:r>
              <a:rPr lang="en" sz="1200">
                <a:solidFill>
                  <a:srgbClr val="38761D"/>
                </a:solidFill>
              </a:rPr>
              <a:t>m</a:t>
            </a:r>
            <a:r>
              <a:rPr lang="en" sz="1200">
                <a:solidFill>
                  <a:srgbClr val="38761D"/>
                </a:solidFill>
              </a:rPr>
              <a:t> or nm?</a:t>
            </a:r>
            <a:endParaRPr sz="1200">
              <a:solidFill>
                <a:srgbClr val="38761D"/>
              </a:solidFill>
            </a:endParaRPr>
          </a:p>
        </p:txBody>
      </p:sp>
      <p:sp>
        <p:nvSpPr>
          <p:cNvPr id="195" name="Shape 195"/>
          <p:cNvSpPr txBox="1"/>
          <p:nvPr/>
        </p:nvSpPr>
        <p:spPr>
          <a:xfrm>
            <a:off x="4399225" y="1503175"/>
            <a:ext cx="2289300" cy="1177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solidFill>
                  <a:srgbClr val="0000FF"/>
                </a:solidFill>
              </a:rPr>
              <a:t>Doesn’t matter: </a:t>
            </a:r>
            <a:endParaRPr sz="1200">
              <a:solidFill>
                <a:srgbClr val="0000FF"/>
              </a:solidFill>
            </a:endParaRPr>
          </a:p>
          <a:p>
            <a:pPr indent="0" lvl="0" marL="0" rtl="0">
              <a:spcBef>
                <a:spcPts val="0"/>
              </a:spcBef>
              <a:spcAft>
                <a:spcPts val="0"/>
              </a:spcAft>
              <a:buNone/>
            </a:pPr>
            <a:r>
              <a:rPr b="1" lang="en" sz="1200">
                <a:solidFill>
                  <a:srgbClr val="0000FF"/>
                </a:solidFill>
              </a:rPr>
              <a:t>m to nm</a:t>
            </a:r>
            <a:r>
              <a:rPr lang="en" sz="1200">
                <a:solidFill>
                  <a:srgbClr val="0000FF"/>
                </a:solidFill>
              </a:rPr>
              <a:t> is ok, and </a:t>
            </a:r>
            <a:r>
              <a:rPr b="1" lang="en" sz="1200">
                <a:solidFill>
                  <a:srgbClr val="0000FF"/>
                </a:solidFill>
              </a:rPr>
              <a:t>nm to m</a:t>
            </a:r>
            <a:r>
              <a:rPr lang="en" sz="1200">
                <a:solidFill>
                  <a:srgbClr val="0000FF"/>
                </a:solidFill>
              </a:rPr>
              <a:t> is also ok, as long as we are consistent throughout the entire calculation using the same unit rather than both units in the same expression...</a:t>
            </a:r>
            <a:endParaRPr sz="1200">
              <a:solidFill>
                <a:srgbClr val="0000FF"/>
              </a:solidFill>
            </a:endParaRPr>
          </a:p>
        </p:txBody>
      </p:sp>
      <p:sp>
        <p:nvSpPr>
          <p:cNvPr id="196" name="Shape 196"/>
          <p:cNvSpPr txBox="1"/>
          <p:nvPr/>
        </p:nvSpPr>
        <p:spPr>
          <a:xfrm>
            <a:off x="7010450" y="1047625"/>
            <a:ext cx="1947300" cy="348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1 m =   10 nm</a:t>
            </a:r>
            <a:endParaRPr/>
          </a:p>
        </p:txBody>
      </p:sp>
      <p:sp>
        <p:nvSpPr>
          <p:cNvPr id="197" name="Shape 197"/>
          <p:cNvSpPr txBox="1"/>
          <p:nvPr/>
        </p:nvSpPr>
        <p:spPr>
          <a:xfrm>
            <a:off x="7801400" y="967475"/>
            <a:ext cx="365400" cy="276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9</a:t>
            </a:r>
            <a:endParaRPr sz="1000"/>
          </a:p>
        </p:txBody>
      </p:sp>
      <p:sp>
        <p:nvSpPr>
          <p:cNvPr id="198" name="Shape 198"/>
          <p:cNvSpPr txBox="1"/>
          <p:nvPr/>
        </p:nvSpPr>
        <p:spPr>
          <a:xfrm>
            <a:off x="7010450" y="185250"/>
            <a:ext cx="1816200" cy="1028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Let’s convert</a:t>
            </a:r>
            <a:endParaRPr/>
          </a:p>
          <a:p>
            <a:pPr indent="0" lvl="0" marL="0">
              <a:spcBef>
                <a:spcPts val="0"/>
              </a:spcBef>
              <a:spcAft>
                <a:spcPts val="0"/>
              </a:spcAft>
              <a:buNone/>
            </a:pPr>
            <a:r>
              <a:rPr lang="en"/>
              <a:t>m</a:t>
            </a:r>
            <a:r>
              <a:rPr lang="en"/>
              <a:t> → nm.</a:t>
            </a:r>
            <a:endParaRPr/>
          </a:p>
          <a:p>
            <a:pPr indent="0" lvl="0" marL="0" rtl="0">
              <a:spcBef>
                <a:spcPts val="0"/>
              </a:spcBef>
              <a:spcAft>
                <a:spcPts val="0"/>
              </a:spcAft>
              <a:buNone/>
            </a:pPr>
            <a:r>
              <a:rPr lang="en"/>
              <a:t>We know that:</a:t>
            </a:r>
            <a:endParaRPr/>
          </a:p>
        </p:txBody>
      </p:sp>
      <p:sp>
        <p:nvSpPr>
          <p:cNvPr id="199" name="Shape 199"/>
          <p:cNvSpPr txBox="1"/>
          <p:nvPr/>
        </p:nvSpPr>
        <p:spPr>
          <a:xfrm>
            <a:off x="6638000" y="1998638"/>
            <a:ext cx="2561100" cy="486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Then </a:t>
            </a:r>
            <a:r>
              <a:rPr lang="en">
                <a:solidFill>
                  <a:srgbClr val="38761D"/>
                </a:solidFill>
              </a:rPr>
              <a:t>299,800,000</a:t>
            </a:r>
            <a:r>
              <a:rPr lang="en"/>
              <a:t> m has to be multiplied by:</a:t>
            </a:r>
            <a:endParaRPr/>
          </a:p>
          <a:p>
            <a:pPr indent="0" lvl="0" marL="0" rtl="0">
              <a:spcBef>
                <a:spcPts val="0"/>
              </a:spcBef>
              <a:spcAft>
                <a:spcPts val="0"/>
              </a:spcAft>
              <a:buClr>
                <a:schemeClr val="dk1"/>
              </a:buClr>
              <a:buSzPts val="1100"/>
              <a:buFont typeface="Arial"/>
              <a:buNone/>
            </a:pPr>
            <a:r>
              <a:rPr lang="en"/>
              <a:t>                          10 nm</a:t>
            </a:r>
            <a:endParaRPr/>
          </a:p>
        </p:txBody>
      </p:sp>
      <p:sp>
        <p:nvSpPr>
          <p:cNvPr id="200" name="Shape 200"/>
          <p:cNvSpPr txBox="1"/>
          <p:nvPr/>
        </p:nvSpPr>
        <p:spPr>
          <a:xfrm>
            <a:off x="8107075" y="2326425"/>
            <a:ext cx="244500" cy="274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9</a:t>
            </a:r>
            <a:endParaRPr sz="900"/>
          </a:p>
        </p:txBody>
      </p:sp>
      <p:pic>
        <p:nvPicPr>
          <p:cNvPr id="201" name="Shape 201"/>
          <p:cNvPicPr preferRelativeResize="0"/>
          <p:nvPr/>
        </p:nvPicPr>
        <p:blipFill>
          <a:blip r:embed="rId5">
            <a:alphaModFix/>
          </a:blip>
          <a:stretch>
            <a:fillRect/>
          </a:stretch>
        </p:blipFill>
        <p:spPr>
          <a:xfrm>
            <a:off x="0" y="3840200"/>
            <a:ext cx="3462077" cy="606025"/>
          </a:xfrm>
          <a:prstGeom prst="rect">
            <a:avLst/>
          </a:prstGeom>
          <a:noFill/>
          <a:ln>
            <a:noFill/>
          </a:ln>
        </p:spPr>
      </p:pic>
      <p:cxnSp>
        <p:nvCxnSpPr>
          <p:cNvPr id="202" name="Shape 202"/>
          <p:cNvCxnSpPr/>
          <p:nvPr/>
        </p:nvCxnSpPr>
        <p:spPr>
          <a:xfrm flipH="1" rot="10800000">
            <a:off x="2945875" y="3972350"/>
            <a:ext cx="313800" cy="84600"/>
          </a:xfrm>
          <a:prstGeom prst="straightConnector1">
            <a:avLst/>
          </a:prstGeom>
          <a:noFill/>
          <a:ln cap="flat" cmpd="sng" w="28575">
            <a:solidFill>
              <a:srgbClr val="FF0000"/>
            </a:solidFill>
            <a:prstDash val="solid"/>
            <a:round/>
            <a:headEnd len="med" w="med" type="none"/>
            <a:tailEnd len="med" w="med" type="none"/>
          </a:ln>
        </p:spPr>
      </p:cxnSp>
      <p:cxnSp>
        <p:nvCxnSpPr>
          <p:cNvPr id="203" name="Shape 203"/>
          <p:cNvCxnSpPr/>
          <p:nvPr/>
        </p:nvCxnSpPr>
        <p:spPr>
          <a:xfrm flipH="1" rot="10800000">
            <a:off x="1457150" y="4261475"/>
            <a:ext cx="268200" cy="91800"/>
          </a:xfrm>
          <a:prstGeom prst="straightConnector1">
            <a:avLst/>
          </a:prstGeom>
          <a:noFill/>
          <a:ln cap="flat" cmpd="sng" w="28575">
            <a:solidFill>
              <a:srgbClr val="FF0000"/>
            </a:solidFill>
            <a:prstDash val="solid"/>
            <a:round/>
            <a:headEnd len="med" w="med" type="none"/>
            <a:tailEnd len="med" w="med" type="none"/>
          </a:ln>
        </p:spPr>
      </p:cxnSp>
      <p:pic>
        <p:nvPicPr>
          <p:cNvPr id="204" name="Shape 204"/>
          <p:cNvPicPr preferRelativeResize="0"/>
          <p:nvPr/>
        </p:nvPicPr>
        <p:blipFill>
          <a:blip r:embed="rId6">
            <a:alphaModFix/>
          </a:blip>
          <a:stretch>
            <a:fillRect/>
          </a:stretch>
        </p:blipFill>
        <p:spPr>
          <a:xfrm>
            <a:off x="3462075" y="3768462"/>
            <a:ext cx="3129830" cy="597125"/>
          </a:xfrm>
          <a:prstGeom prst="rect">
            <a:avLst/>
          </a:prstGeom>
          <a:noFill/>
          <a:ln>
            <a:noFill/>
          </a:ln>
        </p:spPr>
      </p:pic>
      <p:sp>
        <p:nvSpPr>
          <p:cNvPr id="205" name="Shape 205"/>
          <p:cNvSpPr txBox="1"/>
          <p:nvPr/>
        </p:nvSpPr>
        <p:spPr>
          <a:xfrm>
            <a:off x="76175" y="4662200"/>
            <a:ext cx="2427000" cy="240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chemeClr val="dk1"/>
                </a:solidFill>
              </a:rPr>
              <a:t>= 749,500,000,000,000 Hz</a:t>
            </a:r>
            <a:endParaRPr/>
          </a:p>
        </p:txBody>
      </p:sp>
      <p:sp>
        <p:nvSpPr>
          <p:cNvPr id="206" name="Shape 206"/>
          <p:cNvSpPr txBox="1"/>
          <p:nvPr/>
        </p:nvSpPr>
        <p:spPr>
          <a:xfrm>
            <a:off x="4045700" y="4493075"/>
            <a:ext cx="4780800" cy="666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rgbClr val="38761D"/>
                </a:solidFill>
              </a:rPr>
              <a:t>COMPARE</a:t>
            </a:r>
            <a:r>
              <a:rPr lang="en" sz="1200">
                <a:solidFill>
                  <a:srgbClr val="38761D"/>
                </a:solidFill>
              </a:rPr>
              <a:t> </a:t>
            </a:r>
            <a:r>
              <a:rPr b="1" lang="en" sz="1200">
                <a:solidFill>
                  <a:srgbClr val="38761D"/>
                </a:solidFill>
              </a:rPr>
              <a:t>how much larger</a:t>
            </a:r>
            <a:r>
              <a:rPr lang="en" sz="1200">
                <a:solidFill>
                  <a:srgbClr val="38761D"/>
                </a:solidFill>
              </a:rPr>
              <a:t> the frequency is now in the correct result than the red and blue calculations before! The units used make a huge difference.</a:t>
            </a:r>
            <a:endParaRPr sz="1200">
              <a:solidFill>
                <a:srgbClr val="38761D"/>
              </a:solidFill>
            </a:endParaRPr>
          </a:p>
        </p:txBody>
      </p:sp>
      <p:sp>
        <p:nvSpPr>
          <p:cNvPr id="207" name="Shape 207"/>
          <p:cNvSpPr txBox="1"/>
          <p:nvPr/>
        </p:nvSpPr>
        <p:spPr>
          <a:xfrm>
            <a:off x="3087307" y="4547463"/>
            <a:ext cx="977400" cy="207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0000FF"/>
                </a:solidFill>
              </a:rPr>
              <a:t>749,500</a:t>
            </a:r>
            <a:endParaRPr b="1">
              <a:solidFill>
                <a:srgbClr val="0000FF"/>
              </a:solidFill>
            </a:endParaRPr>
          </a:p>
        </p:txBody>
      </p:sp>
      <p:sp>
        <p:nvSpPr>
          <p:cNvPr id="208" name="Shape 208"/>
          <p:cNvSpPr txBox="1"/>
          <p:nvPr/>
        </p:nvSpPr>
        <p:spPr>
          <a:xfrm>
            <a:off x="3119975" y="4855725"/>
            <a:ext cx="1146600" cy="207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0000"/>
                </a:solidFill>
              </a:rPr>
              <a:t>749.5</a:t>
            </a:r>
            <a:endParaRPr b="1">
              <a:solidFill>
                <a:srgbClr val="FF0000"/>
              </a:solidFill>
            </a:endParaRPr>
          </a:p>
        </p:txBody>
      </p:sp>
      <p:cxnSp>
        <p:nvCxnSpPr>
          <p:cNvPr id="209" name="Shape 209"/>
          <p:cNvCxnSpPr/>
          <p:nvPr/>
        </p:nvCxnSpPr>
        <p:spPr>
          <a:xfrm flipH="1" rot="10800000">
            <a:off x="2404375" y="4726075"/>
            <a:ext cx="664800" cy="182100"/>
          </a:xfrm>
          <a:prstGeom prst="straightConnector1">
            <a:avLst/>
          </a:prstGeom>
          <a:noFill/>
          <a:ln cap="flat" cmpd="sng" w="9525">
            <a:solidFill>
              <a:schemeClr val="dk2"/>
            </a:solidFill>
            <a:prstDash val="solid"/>
            <a:round/>
            <a:headEnd len="med" w="med" type="none"/>
            <a:tailEnd len="med" w="med" type="triangle"/>
          </a:ln>
        </p:spPr>
      </p:cxnSp>
      <p:cxnSp>
        <p:nvCxnSpPr>
          <p:cNvPr id="210" name="Shape 210"/>
          <p:cNvCxnSpPr/>
          <p:nvPr/>
        </p:nvCxnSpPr>
        <p:spPr>
          <a:xfrm>
            <a:off x="2404375" y="4908175"/>
            <a:ext cx="645000" cy="187200"/>
          </a:xfrm>
          <a:prstGeom prst="straightConnector1">
            <a:avLst/>
          </a:prstGeom>
          <a:noFill/>
          <a:ln cap="flat" cmpd="sng" w="9525">
            <a:solidFill>
              <a:schemeClr val="dk2"/>
            </a:solidFill>
            <a:prstDash val="solid"/>
            <a:round/>
            <a:headEnd len="med" w="med" type="none"/>
            <a:tailEnd len="med" w="med" type="triangle"/>
          </a:ln>
        </p:spPr>
      </p:cxnSp>
      <p:sp>
        <p:nvSpPr>
          <p:cNvPr id="211" name="Shape 211"/>
          <p:cNvSpPr/>
          <p:nvPr/>
        </p:nvSpPr>
        <p:spPr>
          <a:xfrm>
            <a:off x="6176525" y="3805275"/>
            <a:ext cx="564300" cy="6660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p:nvPr/>
        </p:nvSpPr>
        <p:spPr>
          <a:xfrm>
            <a:off x="1974600" y="4489875"/>
            <a:ext cx="564300" cy="6660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213" name="Shape 213"/>
          <p:cNvCxnSpPr>
            <a:stCxn id="205" idx="0"/>
          </p:cNvCxnSpPr>
          <p:nvPr/>
        </p:nvCxnSpPr>
        <p:spPr>
          <a:xfrm flipH="1">
            <a:off x="747875" y="4662200"/>
            <a:ext cx="541800" cy="72000"/>
          </a:xfrm>
          <a:prstGeom prst="straightConnector1">
            <a:avLst/>
          </a:prstGeom>
          <a:noFill/>
          <a:ln cap="flat" cmpd="sng" w="9525">
            <a:solidFill>
              <a:schemeClr val="dk2"/>
            </a:solidFill>
            <a:prstDash val="solid"/>
            <a:round/>
            <a:headEnd len="med" w="med" type="none"/>
            <a:tailEnd len="med" w="med" type="triangle"/>
          </a:ln>
        </p:spPr>
      </p:cxnSp>
      <p:sp>
        <p:nvSpPr>
          <p:cNvPr id="214" name="Shape 214"/>
          <p:cNvSpPr txBox="1"/>
          <p:nvPr/>
        </p:nvSpPr>
        <p:spPr>
          <a:xfrm>
            <a:off x="599975" y="4391875"/>
            <a:ext cx="1379400" cy="276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After division by 4</a:t>
            </a:r>
            <a:endParaRPr sz="1000"/>
          </a:p>
        </p:txBody>
      </p:sp>
      <p:sp>
        <p:nvSpPr>
          <p:cNvPr id="215" name="Shape 215"/>
          <p:cNvSpPr txBox="1"/>
          <p:nvPr/>
        </p:nvSpPr>
        <p:spPr>
          <a:xfrm>
            <a:off x="2706925" y="4012413"/>
            <a:ext cx="199500" cy="261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a:t>
            </a:r>
            <a:endParaRPr/>
          </a:p>
        </p:txBody>
      </p:sp>
      <p:sp>
        <p:nvSpPr>
          <p:cNvPr id="216" name="Shape 216"/>
          <p:cNvSpPr txBox="1"/>
          <p:nvPr/>
        </p:nvSpPr>
        <p:spPr>
          <a:xfrm>
            <a:off x="6024550" y="3936213"/>
            <a:ext cx="199500" cy="261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a:t>
            </a:r>
            <a:endParaRPr/>
          </a:p>
        </p:txBody>
      </p:sp>
      <p:sp>
        <p:nvSpPr>
          <p:cNvPr id="217" name="Shape 217"/>
          <p:cNvSpPr txBox="1"/>
          <p:nvPr/>
        </p:nvSpPr>
        <p:spPr>
          <a:xfrm>
            <a:off x="172075" y="959550"/>
            <a:ext cx="3685500" cy="444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00">
                <a:solidFill>
                  <a:srgbClr val="E69138"/>
                </a:solidFill>
              </a:rPr>
              <a:t>remember the wavelength of the blue light was 400 nm</a:t>
            </a:r>
            <a:endParaRPr sz="1000"/>
          </a:p>
        </p:txBody>
      </p:sp>
      <p:cxnSp>
        <p:nvCxnSpPr>
          <p:cNvPr id="218" name="Shape 218"/>
          <p:cNvCxnSpPr>
            <a:endCxn id="184" idx="3"/>
          </p:cNvCxnSpPr>
          <p:nvPr/>
        </p:nvCxnSpPr>
        <p:spPr>
          <a:xfrm flipH="1">
            <a:off x="941020" y="1213554"/>
            <a:ext cx="547800" cy="774300"/>
          </a:xfrm>
          <a:prstGeom prst="straightConnector1">
            <a:avLst/>
          </a:prstGeom>
          <a:noFill/>
          <a:ln cap="flat" cmpd="sng" w="9525">
            <a:solidFill>
              <a:schemeClr val="dk2"/>
            </a:solidFill>
            <a:prstDash val="solid"/>
            <a:round/>
            <a:headEnd len="med" w="med" type="none"/>
            <a:tailEnd len="med" w="med" type="triangle"/>
          </a:ln>
        </p:spPr>
      </p:cxnSp>
      <p:sp>
        <p:nvSpPr>
          <p:cNvPr id="219" name="Shape 219"/>
          <p:cNvSpPr/>
          <p:nvPr/>
        </p:nvSpPr>
        <p:spPr>
          <a:xfrm rot="-5400000">
            <a:off x="1911850" y="3142550"/>
            <a:ext cx="365400" cy="1135800"/>
          </a:xfrm>
          <a:prstGeom prst="rightBrace">
            <a:avLst>
              <a:gd fmla="val 8333" name="adj1"/>
              <a:gd fmla="val 4896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txBox="1"/>
          <p:nvPr/>
        </p:nvSpPr>
        <p:spPr>
          <a:xfrm>
            <a:off x="1232700" y="3090438"/>
            <a:ext cx="1947300" cy="348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The extra</a:t>
            </a:r>
            <a:r>
              <a:rPr lang="en"/>
              <a:t>   10 </a:t>
            </a:r>
            <a:endParaRPr/>
          </a:p>
        </p:txBody>
      </p:sp>
      <p:sp>
        <p:nvSpPr>
          <p:cNvPr id="221" name="Shape 221"/>
          <p:cNvSpPr txBox="1"/>
          <p:nvPr/>
        </p:nvSpPr>
        <p:spPr>
          <a:xfrm>
            <a:off x="2341525" y="3044363"/>
            <a:ext cx="365400" cy="276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9</a:t>
            </a:r>
            <a:endParaRPr sz="1000"/>
          </a:p>
        </p:txBody>
      </p:sp>
      <p:sp>
        <p:nvSpPr>
          <p:cNvPr id="222" name="Shape 222"/>
          <p:cNvSpPr txBox="1"/>
          <p:nvPr/>
        </p:nvSpPr>
        <p:spPr>
          <a:xfrm>
            <a:off x="3350850" y="3297900"/>
            <a:ext cx="1210200" cy="444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S</a:t>
            </a:r>
            <a:r>
              <a:rPr lang="en" sz="1000"/>
              <a:t>implify the fraction by 100</a:t>
            </a:r>
            <a:endParaRPr sz="1000"/>
          </a:p>
        </p:txBody>
      </p:sp>
      <p:cxnSp>
        <p:nvCxnSpPr>
          <p:cNvPr id="223" name="Shape 223"/>
          <p:cNvCxnSpPr/>
          <p:nvPr/>
        </p:nvCxnSpPr>
        <p:spPr>
          <a:xfrm>
            <a:off x="3653400" y="3721475"/>
            <a:ext cx="0" cy="272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nvSpPr>
        <p:spPr>
          <a:xfrm>
            <a:off x="134050" y="449813"/>
            <a:ext cx="6039600" cy="76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00"/>
                </a:solidFill>
              </a:rPr>
              <a:t>The units were inconsistent.</a:t>
            </a:r>
            <a:endParaRPr>
              <a:solidFill>
                <a:srgbClr val="FF0000"/>
              </a:solidFill>
            </a:endParaRPr>
          </a:p>
          <a:p>
            <a:pPr indent="0" lvl="0" marL="0">
              <a:spcBef>
                <a:spcPts val="0"/>
              </a:spcBef>
              <a:spcAft>
                <a:spcPts val="0"/>
              </a:spcAft>
              <a:buNone/>
            </a:pPr>
            <a:r>
              <a:rPr lang="en">
                <a:solidFill>
                  <a:srgbClr val="0000FF"/>
                </a:solidFill>
              </a:rPr>
              <a:t>How do you know you are using the right units?</a:t>
            </a:r>
            <a:endParaRPr>
              <a:solidFill>
                <a:srgbClr val="0000FF"/>
              </a:solidFill>
            </a:endParaRPr>
          </a:p>
          <a:p>
            <a:pPr indent="0" lvl="0" marL="0">
              <a:spcBef>
                <a:spcPts val="0"/>
              </a:spcBef>
              <a:spcAft>
                <a:spcPts val="0"/>
              </a:spcAft>
              <a:buNone/>
            </a:pPr>
            <a:r>
              <a:rPr lang="en"/>
              <a:t>Most units are part of the same consistent framework, for example:</a:t>
            </a:r>
            <a:endParaRPr/>
          </a:p>
        </p:txBody>
      </p:sp>
      <p:sp>
        <p:nvSpPr>
          <p:cNvPr id="229" name="Shape 229"/>
          <p:cNvSpPr txBox="1"/>
          <p:nvPr/>
        </p:nvSpPr>
        <p:spPr>
          <a:xfrm>
            <a:off x="4790725" y="1446450"/>
            <a:ext cx="4818900" cy="26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u="sng">
                <a:solidFill>
                  <a:schemeClr val="hlink"/>
                </a:solidFill>
                <a:hlinkClick r:id="rId3"/>
              </a:rPr>
              <a:t>https://femci.gsfc.nasa.gov/units/</a:t>
            </a:r>
            <a:endParaRPr/>
          </a:p>
        </p:txBody>
      </p:sp>
      <p:graphicFrame>
        <p:nvGraphicFramePr>
          <p:cNvPr id="230" name="Shape 230"/>
          <p:cNvGraphicFramePr/>
          <p:nvPr/>
        </p:nvGraphicFramePr>
        <p:xfrm>
          <a:off x="838600" y="1219025"/>
          <a:ext cx="3000000" cy="3000000"/>
        </p:xfrm>
        <a:graphic>
          <a:graphicData uri="http://schemas.openxmlformats.org/drawingml/2006/table">
            <a:tbl>
              <a:tblPr>
                <a:noFill/>
                <a:tableStyleId>{C9C8A1F6-5EEC-4C2A-9839-B1BBF26EA1B1}</a:tableStyleId>
              </a:tblPr>
              <a:tblGrid>
                <a:gridCol w="1302925"/>
                <a:gridCol w="1302925"/>
                <a:gridCol w="1302925"/>
              </a:tblGrid>
              <a:tr h="381000">
                <a:tc>
                  <a:txBody>
                    <a:bodyPr>
                      <a:noAutofit/>
                    </a:bodyPr>
                    <a:lstStyle/>
                    <a:p>
                      <a:pPr indent="0" lvl="0" marL="0">
                        <a:spcBef>
                          <a:spcPts val="0"/>
                        </a:spcBef>
                        <a:spcAft>
                          <a:spcPts val="0"/>
                        </a:spcAft>
                        <a:buNone/>
                      </a:pPr>
                      <a:r>
                        <a:rPr lang="en"/>
                        <a:t>Length</a:t>
                      </a:r>
                      <a:endParaRPr/>
                    </a:p>
                  </a:txBody>
                  <a:tcPr marT="91425" marB="91425" marR="91425" marL="91425">
                    <a:solidFill>
                      <a:srgbClr val="D9D2E9"/>
                    </a:solidFill>
                  </a:tcPr>
                </a:tc>
                <a:tc>
                  <a:txBody>
                    <a:bodyPr>
                      <a:noAutofit/>
                    </a:bodyPr>
                    <a:lstStyle/>
                    <a:p>
                      <a:pPr indent="0" lvl="0" marL="0">
                        <a:spcBef>
                          <a:spcPts val="0"/>
                        </a:spcBef>
                        <a:spcAft>
                          <a:spcPts val="0"/>
                        </a:spcAft>
                        <a:buNone/>
                      </a:pPr>
                      <a:r>
                        <a:rPr lang="en"/>
                        <a:t>Mass</a:t>
                      </a:r>
                      <a:endParaRPr/>
                    </a:p>
                  </a:txBody>
                  <a:tcPr marT="91425" marB="91425" marR="91425" marL="91425">
                    <a:solidFill>
                      <a:srgbClr val="D9D2E9"/>
                    </a:solidFill>
                  </a:tcPr>
                </a:tc>
                <a:tc>
                  <a:txBody>
                    <a:bodyPr>
                      <a:noAutofit/>
                    </a:bodyPr>
                    <a:lstStyle/>
                    <a:p>
                      <a:pPr indent="0" lvl="0" marL="0">
                        <a:spcBef>
                          <a:spcPts val="0"/>
                        </a:spcBef>
                        <a:spcAft>
                          <a:spcPts val="0"/>
                        </a:spcAft>
                        <a:buNone/>
                      </a:pPr>
                      <a:r>
                        <a:rPr lang="en"/>
                        <a:t>Time</a:t>
                      </a:r>
                      <a:endParaRPr/>
                    </a:p>
                  </a:txBody>
                  <a:tcPr marT="91425" marB="91425" marR="91425" marL="91425">
                    <a:solidFill>
                      <a:srgbClr val="D9D2E9"/>
                    </a:solidFill>
                  </a:tcPr>
                </a:tc>
              </a:tr>
              <a:tr h="381000">
                <a:tc>
                  <a:txBody>
                    <a:bodyPr>
                      <a:noAutofit/>
                    </a:bodyPr>
                    <a:lstStyle/>
                    <a:p>
                      <a:pPr indent="0" lvl="0" marL="0">
                        <a:spcBef>
                          <a:spcPts val="0"/>
                        </a:spcBef>
                        <a:spcAft>
                          <a:spcPts val="0"/>
                        </a:spcAft>
                        <a:buNone/>
                      </a:pPr>
                      <a:r>
                        <a:rPr lang="en"/>
                        <a:t>m</a:t>
                      </a:r>
                      <a:endParaRPr/>
                    </a:p>
                  </a:txBody>
                  <a:tcPr marT="91425" marB="91425" marR="91425" marL="91425"/>
                </a:tc>
                <a:tc>
                  <a:txBody>
                    <a:bodyPr>
                      <a:noAutofit/>
                    </a:bodyPr>
                    <a:lstStyle/>
                    <a:p>
                      <a:pPr indent="0" lvl="0" marL="0">
                        <a:spcBef>
                          <a:spcPts val="0"/>
                        </a:spcBef>
                        <a:spcAft>
                          <a:spcPts val="0"/>
                        </a:spcAft>
                        <a:buNone/>
                      </a:pPr>
                      <a:r>
                        <a:rPr lang="en"/>
                        <a:t>kg</a:t>
                      </a:r>
                      <a:endParaRPr/>
                    </a:p>
                  </a:txBody>
                  <a:tcPr marT="91425" marB="91425" marR="91425" marL="91425"/>
                </a:tc>
                <a:tc>
                  <a:txBody>
                    <a:bodyPr>
                      <a:noAutofit/>
                    </a:bodyPr>
                    <a:lstStyle/>
                    <a:p>
                      <a:pPr indent="0" lvl="0" marL="0">
                        <a:spcBef>
                          <a:spcPts val="0"/>
                        </a:spcBef>
                        <a:spcAft>
                          <a:spcPts val="0"/>
                        </a:spcAft>
                        <a:buNone/>
                      </a:pPr>
                      <a:r>
                        <a:rPr lang="en"/>
                        <a:t>s</a:t>
                      </a:r>
                      <a:endParaRPr/>
                    </a:p>
                  </a:txBody>
                  <a:tcPr marT="91425" marB="91425" marR="91425" marL="91425"/>
                </a:tc>
              </a:tr>
              <a:tr h="381000">
                <a:tc>
                  <a:txBody>
                    <a:bodyPr>
                      <a:noAutofit/>
                    </a:bodyPr>
                    <a:lstStyle/>
                    <a:p>
                      <a:pPr indent="0" lvl="0" marL="0">
                        <a:spcBef>
                          <a:spcPts val="0"/>
                        </a:spcBef>
                        <a:spcAft>
                          <a:spcPts val="0"/>
                        </a:spcAft>
                        <a:buNone/>
                      </a:pPr>
                      <a:r>
                        <a:rPr lang="en"/>
                        <a:t>mm</a:t>
                      </a:r>
                      <a:endParaRPr/>
                    </a:p>
                  </a:txBody>
                  <a:tcPr marT="91425" marB="91425" marR="91425" marL="91425"/>
                </a:tc>
                <a:tc>
                  <a:txBody>
                    <a:bodyPr>
                      <a:noAutofit/>
                    </a:bodyPr>
                    <a:lstStyle/>
                    <a:p>
                      <a:pPr indent="0" lvl="0" marL="0">
                        <a:spcBef>
                          <a:spcPts val="0"/>
                        </a:spcBef>
                        <a:spcAft>
                          <a:spcPts val="0"/>
                        </a:spcAft>
                        <a:buNone/>
                      </a:pPr>
                      <a:r>
                        <a:rPr lang="en"/>
                        <a:t>g</a:t>
                      </a:r>
                      <a:endParaRPr/>
                    </a:p>
                  </a:txBody>
                  <a:tcPr marT="91425" marB="91425" marR="91425" marL="91425"/>
                </a:tc>
                <a:tc>
                  <a:txBody>
                    <a:bodyPr>
                      <a:noAutofit/>
                    </a:bodyPr>
                    <a:lstStyle/>
                    <a:p>
                      <a:pPr indent="0" lvl="0" marL="0">
                        <a:spcBef>
                          <a:spcPts val="0"/>
                        </a:spcBef>
                        <a:spcAft>
                          <a:spcPts val="0"/>
                        </a:spcAft>
                        <a:buNone/>
                      </a:pPr>
                      <a:r>
                        <a:rPr lang="en"/>
                        <a:t>s</a:t>
                      </a:r>
                      <a:endParaRPr/>
                    </a:p>
                  </a:txBody>
                  <a:tcPr marT="91425" marB="91425" marR="91425" marL="91425"/>
                </a:tc>
              </a:tr>
            </a:tbl>
          </a:graphicData>
        </a:graphic>
      </p:graphicFrame>
      <p:sp>
        <p:nvSpPr>
          <p:cNvPr id="231" name="Shape 231"/>
          <p:cNvSpPr/>
          <p:nvPr/>
        </p:nvSpPr>
        <p:spPr>
          <a:xfrm>
            <a:off x="4381625" y="2069913"/>
            <a:ext cx="1227600" cy="2610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txBox="1"/>
          <p:nvPr/>
        </p:nvSpPr>
        <p:spPr>
          <a:xfrm>
            <a:off x="5623275" y="1940550"/>
            <a:ext cx="2702400" cy="98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solidFill>
                  <a:srgbClr val="FF0000"/>
                </a:solidFill>
              </a:rPr>
              <a:t>Time o</a:t>
            </a:r>
            <a:r>
              <a:rPr lang="en" sz="1200">
                <a:solidFill>
                  <a:srgbClr val="FF0000"/>
                </a:solidFill>
              </a:rPr>
              <a:t>ften stays the same, for example speed = distance divided by time, can change from </a:t>
            </a:r>
            <a:r>
              <a:rPr b="1" lang="en" sz="1200">
                <a:solidFill>
                  <a:srgbClr val="FF0000"/>
                </a:solidFill>
              </a:rPr>
              <a:t>m/s</a:t>
            </a:r>
            <a:r>
              <a:rPr lang="en" sz="1200">
                <a:solidFill>
                  <a:srgbClr val="FF0000"/>
                </a:solidFill>
              </a:rPr>
              <a:t> to </a:t>
            </a:r>
            <a:r>
              <a:rPr b="1" lang="en" sz="1200">
                <a:solidFill>
                  <a:srgbClr val="FF0000"/>
                </a:solidFill>
              </a:rPr>
              <a:t>mm/s</a:t>
            </a:r>
            <a:r>
              <a:rPr lang="en" sz="1200">
                <a:solidFill>
                  <a:srgbClr val="FF0000"/>
                </a:solidFill>
              </a:rPr>
              <a:t> but the seconds do not need to change.</a:t>
            </a:r>
            <a:endParaRPr sz="1200">
              <a:solidFill>
                <a:srgbClr val="FF0000"/>
              </a:solidFill>
            </a:endParaRPr>
          </a:p>
        </p:txBody>
      </p:sp>
      <p:sp>
        <p:nvSpPr>
          <p:cNvPr id="233" name="Shape 233"/>
          <p:cNvSpPr txBox="1"/>
          <p:nvPr/>
        </p:nvSpPr>
        <p:spPr>
          <a:xfrm>
            <a:off x="4826000" y="1150125"/>
            <a:ext cx="3393600" cy="26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Example table of consistent units</a:t>
            </a:r>
            <a:endParaRPr/>
          </a:p>
        </p:txBody>
      </p:sp>
      <p:sp>
        <p:nvSpPr>
          <p:cNvPr id="234" name="Shape 234"/>
          <p:cNvSpPr txBox="1"/>
          <p:nvPr/>
        </p:nvSpPr>
        <p:spPr>
          <a:xfrm>
            <a:off x="169325" y="2857575"/>
            <a:ext cx="4212300" cy="1044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9900FF"/>
                </a:solidFill>
              </a:rPr>
              <a:t>Whenever learning new formulas in Chemistry, Physics or Biology, the new formula is always presented with its standard units, from there you just follow that setup. See an example of such a formula on the next page.</a:t>
            </a:r>
            <a:endParaRPr>
              <a:solidFill>
                <a:srgbClr val="9900FF"/>
              </a:solidFill>
            </a:endParaRPr>
          </a:p>
        </p:txBody>
      </p:sp>
      <p:sp>
        <p:nvSpPr>
          <p:cNvPr id="235" name="Shape 235"/>
          <p:cNvSpPr txBox="1"/>
          <p:nvPr/>
        </p:nvSpPr>
        <p:spPr>
          <a:xfrm>
            <a:off x="134050" y="56450"/>
            <a:ext cx="8927700" cy="393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800">
                <a:solidFill>
                  <a:schemeClr val="dk1"/>
                </a:solidFill>
              </a:rPr>
              <a:t>Analyze! What was the problem? Why were the results so different each time?</a:t>
            </a:r>
            <a:endParaRPr/>
          </a:p>
        </p:txBody>
      </p:sp>
      <p:sp>
        <p:nvSpPr>
          <p:cNvPr id="236" name="Shape 236"/>
          <p:cNvSpPr txBox="1"/>
          <p:nvPr/>
        </p:nvSpPr>
        <p:spPr>
          <a:xfrm>
            <a:off x="953050" y="2450725"/>
            <a:ext cx="3645900" cy="17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t>Each row is its own framework of units...</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0" st="0"/>
                                            </p:txEl>
                                          </p:spTgt>
                                        </p:tgtEl>
                                        <p:attrNameLst>
                                          <p:attrName>style.visibility</p:attrName>
                                        </p:attrNameLst>
                                      </p:cBhvr>
                                      <p:to>
                                        <p:strVal val="visible"/>
                                      </p:to>
                                    </p:set>
                                    <p:animEffect filter="fade" transition="in">
                                      <p:cBhvr>
                                        <p:cTn dur="1000"/>
                                        <p:tgtEl>
                                          <p:spTgt spid="2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1" st="1"/>
                                            </p:txEl>
                                          </p:spTgt>
                                        </p:tgtEl>
                                        <p:attrNameLst>
                                          <p:attrName>style.visibility</p:attrName>
                                        </p:attrNameLst>
                                      </p:cBhvr>
                                      <p:to>
                                        <p:strVal val="visible"/>
                                      </p:to>
                                    </p:set>
                                    <p:animEffect filter="fade" transition="in">
                                      <p:cBhvr>
                                        <p:cTn dur="1000"/>
                                        <p:tgtEl>
                                          <p:spTgt spid="2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2" st="2"/>
                                            </p:txEl>
                                          </p:spTgt>
                                        </p:tgtEl>
                                        <p:attrNameLst>
                                          <p:attrName>style.visibility</p:attrName>
                                        </p:attrNameLst>
                                      </p:cBhvr>
                                      <p:to>
                                        <p:strVal val="visible"/>
                                      </p:to>
                                    </p:set>
                                    <p:animEffect filter="fade" transition="in">
                                      <p:cBhvr>
                                        <p:cTn dur="1000"/>
                                        <p:tgtEl>
                                          <p:spTgt spid="2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pic>
        <p:nvPicPr>
          <p:cNvPr id="241" name="Shape 241"/>
          <p:cNvPicPr preferRelativeResize="0"/>
          <p:nvPr/>
        </p:nvPicPr>
        <p:blipFill>
          <a:blip r:embed="rId3">
            <a:alphaModFix/>
          </a:blip>
          <a:stretch>
            <a:fillRect/>
          </a:stretch>
        </p:blipFill>
        <p:spPr>
          <a:xfrm>
            <a:off x="727450" y="2203463"/>
            <a:ext cx="1409700" cy="342900"/>
          </a:xfrm>
          <a:prstGeom prst="rect">
            <a:avLst/>
          </a:prstGeom>
          <a:noFill/>
          <a:ln>
            <a:noFill/>
          </a:ln>
        </p:spPr>
      </p:pic>
      <p:sp>
        <p:nvSpPr>
          <p:cNvPr id="242" name="Shape 242"/>
          <p:cNvSpPr txBox="1"/>
          <p:nvPr/>
        </p:nvSpPr>
        <p:spPr>
          <a:xfrm>
            <a:off x="189100" y="90775"/>
            <a:ext cx="6421800" cy="44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800">
                <a:solidFill>
                  <a:schemeClr val="dk1"/>
                </a:solidFill>
              </a:rPr>
              <a:t>Example Formula and How the Units Are Given</a:t>
            </a:r>
            <a:endParaRPr b="1" sz="1800">
              <a:solidFill>
                <a:schemeClr val="dk1"/>
              </a:solidFill>
            </a:endParaRPr>
          </a:p>
        </p:txBody>
      </p:sp>
      <p:sp>
        <p:nvSpPr>
          <p:cNvPr id="243" name="Shape 243"/>
          <p:cNvSpPr/>
          <p:nvPr/>
        </p:nvSpPr>
        <p:spPr>
          <a:xfrm>
            <a:off x="727450" y="2203475"/>
            <a:ext cx="1172700" cy="451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txBox="1"/>
          <p:nvPr/>
        </p:nvSpPr>
        <p:spPr>
          <a:xfrm>
            <a:off x="565700" y="663825"/>
            <a:ext cx="3944100" cy="1143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FF"/>
                </a:solidFill>
              </a:rPr>
              <a:t>You don’t have to understand the formula below, for this </a:t>
            </a:r>
            <a:r>
              <a:rPr lang="en">
                <a:solidFill>
                  <a:srgbClr val="0000FF"/>
                </a:solidFill>
              </a:rPr>
              <a:t>exercise</a:t>
            </a:r>
            <a:r>
              <a:rPr lang="en">
                <a:solidFill>
                  <a:srgbClr val="0000FF"/>
                </a:solidFill>
              </a:rPr>
              <a:t> just track how the information is given and the way the units are tagging along.</a:t>
            </a:r>
            <a:endParaRPr>
              <a:solidFill>
                <a:srgbClr val="0000FF"/>
              </a:solidFill>
            </a:endParaRPr>
          </a:p>
        </p:txBody>
      </p:sp>
      <p:sp>
        <p:nvSpPr>
          <p:cNvPr id="245" name="Shape 245"/>
          <p:cNvSpPr txBox="1"/>
          <p:nvPr/>
        </p:nvSpPr>
        <p:spPr>
          <a:xfrm>
            <a:off x="611300" y="3686325"/>
            <a:ext cx="2878800" cy="557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P = pressure,</a:t>
            </a:r>
            <a:endParaRPr/>
          </a:p>
          <a:p>
            <a:pPr indent="0" lvl="0" marL="0" rtl="0">
              <a:spcBef>
                <a:spcPts val="0"/>
              </a:spcBef>
              <a:spcAft>
                <a:spcPts val="0"/>
              </a:spcAft>
              <a:buNone/>
            </a:pPr>
            <a:r>
              <a:rPr lang="en"/>
              <a:t>V = volume,</a:t>
            </a:r>
            <a:endParaRPr/>
          </a:p>
          <a:p>
            <a:pPr indent="0" lvl="0" marL="0" rtl="0">
              <a:spcBef>
                <a:spcPts val="0"/>
              </a:spcBef>
              <a:spcAft>
                <a:spcPts val="0"/>
              </a:spcAft>
              <a:buNone/>
            </a:pPr>
            <a:r>
              <a:rPr lang="en"/>
              <a:t>n = a mole count</a:t>
            </a:r>
            <a:endParaRPr/>
          </a:p>
          <a:p>
            <a:pPr indent="0" lvl="0" marL="0" rtl="0">
              <a:spcBef>
                <a:spcPts val="0"/>
              </a:spcBef>
              <a:spcAft>
                <a:spcPts val="0"/>
              </a:spcAft>
              <a:buNone/>
            </a:pPr>
            <a:r>
              <a:rPr lang="en"/>
              <a:t>R = the ideal gas constant </a:t>
            </a:r>
            <a:endParaRPr/>
          </a:p>
          <a:p>
            <a:pPr indent="0" lvl="0" marL="0" rtl="0">
              <a:spcBef>
                <a:spcPts val="0"/>
              </a:spcBef>
              <a:spcAft>
                <a:spcPts val="0"/>
              </a:spcAft>
              <a:buNone/>
            </a:pPr>
            <a:r>
              <a:rPr lang="en"/>
              <a:t>T = temperature</a:t>
            </a:r>
            <a:endParaRPr/>
          </a:p>
        </p:txBody>
      </p:sp>
      <p:pic>
        <p:nvPicPr>
          <p:cNvPr id="246" name="Shape 246"/>
          <p:cNvPicPr preferRelativeResize="0"/>
          <p:nvPr/>
        </p:nvPicPr>
        <p:blipFill>
          <a:blip r:embed="rId4">
            <a:alphaModFix/>
          </a:blip>
          <a:stretch>
            <a:fillRect/>
          </a:stretch>
        </p:blipFill>
        <p:spPr>
          <a:xfrm>
            <a:off x="4230700" y="3940225"/>
            <a:ext cx="1252618" cy="845325"/>
          </a:xfrm>
          <a:prstGeom prst="rect">
            <a:avLst/>
          </a:prstGeom>
          <a:noFill/>
          <a:ln>
            <a:noFill/>
          </a:ln>
        </p:spPr>
      </p:pic>
      <p:sp>
        <p:nvSpPr>
          <p:cNvPr id="247" name="Shape 247"/>
          <p:cNvSpPr txBox="1"/>
          <p:nvPr/>
        </p:nvSpPr>
        <p:spPr>
          <a:xfrm>
            <a:off x="2121175" y="3277150"/>
            <a:ext cx="1185300" cy="240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P (Pascals)</a:t>
            </a:r>
            <a:endParaRPr/>
          </a:p>
        </p:txBody>
      </p:sp>
      <p:sp>
        <p:nvSpPr>
          <p:cNvPr id="248" name="Shape 248"/>
          <p:cNvSpPr txBox="1"/>
          <p:nvPr/>
        </p:nvSpPr>
        <p:spPr>
          <a:xfrm>
            <a:off x="2262300" y="3771025"/>
            <a:ext cx="790200" cy="16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m</a:t>
            </a:r>
            <a:endParaRPr/>
          </a:p>
        </p:txBody>
      </p:sp>
      <p:sp>
        <p:nvSpPr>
          <p:cNvPr id="249" name="Shape 249"/>
          <p:cNvSpPr txBox="1"/>
          <p:nvPr/>
        </p:nvSpPr>
        <p:spPr>
          <a:xfrm>
            <a:off x="2417500" y="3686325"/>
            <a:ext cx="296400" cy="20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3</a:t>
            </a:r>
            <a:endParaRPr sz="1000"/>
          </a:p>
        </p:txBody>
      </p:sp>
      <p:sp>
        <p:nvSpPr>
          <p:cNvPr id="250" name="Shape 250"/>
          <p:cNvSpPr txBox="1"/>
          <p:nvPr/>
        </p:nvSpPr>
        <p:spPr>
          <a:xfrm>
            <a:off x="2459850" y="4568300"/>
            <a:ext cx="1252500" cy="261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K (Kelvins)</a:t>
            </a:r>
            <a:endParaRPr/>
          </a:p>
        </p:txBody>
      </p:sp>
      <p:cxnSp>
        <p:nvCxnSpPr>
          <p:cNvPr id="251" name="Shape 251"/>
          <p:cNvCxnSpPr/>
          <p:nvPr/>
        </p:nvCxnSpPr>
        <p:spPr>
          <a:xfrm flipH="1" rot="10800000">
            <a:off x="1810725" y="3545175"/>
            <a:ext cx="317400" cy="296400"/>
          </a:xfrm>
          <a:prstGeom prst="straightConnector1">
            <a:avLst/>
          </a:prstGeom>
          <a:noFill/>
          <a:ln cap="flat" cmpd="sng" w="9525">
            <a:solidFill>
              <a:schemeClr val="dk2"/>
            </a:solidFill>
            <a:prstDash val="solid"/>
            <a:round/>
            <a:headEnd len="med" w="med" type="none"/>
            <a:tailEnd len="med" w="med" type="triangle"/>
          </a:ln>
        </p:spPr>
      </p:cxnSp>
      <p:cxnSp>
        <p:nvCxnSpPr>
          <p:cNvPr id="252" name="Shape 252"/>
          <p:cNvCxnSpPr/>
          <p:nvPr/>
        </p:nvCxnSpPr>
        <p:spPr>
          <a:xfrm flipH="1" rot="10800000">
            <a:off x="1782500" y="4046250"/>
            <a:ext cx="536100" cy="56400"/>
          </a:xfrm>
          <a:prstGeom prst="straightConnector1">
            <a:avLst/>
          </a:prstGeom>
          <a:noFill/>
          <a:ln cap="flat" cmpd="sng" w="9525">
            <a:solidFill>
              <a:schemeClr val="dk2"/>
            </a:solidFill>
            <a:prstDash val="solid"/>
            <a:round/>
            <a:headEnd len="med" w="med" type="none"/>
            <a:tailEnd len="med" w="med" type="triangle"/>
          </a:ln>
        </p:spPr>
      </p:cxnSp>
      <p:cxnSp>
        <p:nvCxnSpPr>
          <p:cNvPr id="253" name="Shape 253"/>
          <p:cNvCxnSpPr>
            <a:stCxn id="250" idx="0"/>
          </p:cNvCxnSpPr>
          <p:nvPr/>
        </p:nvCxnSpPr>
        <p:spPr>
          <a:xfrm flipH="1" rot="10800000">
            <a:off x="3086100" y="4391900"/>
            <a:ext cx="1172700" cy="176400"/>
          </a:xfrm>
          <a:prstGeom prst="straightConnector1">
            <a:avLst/>
          </a:prstGeom>
          <a:noFill/>
          <a:ln cap="flat" cmpd="sng" w="9525">
            <a:solidFill>
              <a:schemeClr val="dk2"/>
            </a:solidFill>
            <a:prstDash val="solid"/>
            <a:round/>
            <a:headEnd len="med" w="med" type="none"/>
            <a:tailEnd len="med" w="med" type="triangle"/>
          </a:ln>
        </p:spPr>
      </p:cxnSp>
      <p:cxnSp>
        <p:nvCxnSpPr>
          <p:cNvPr id="254" name="Shape 254"/>
          <p:cNvCxnSpPr/>
          <p:nvPr/>
        </p:nvCxnSpPr>
        <p:spPr>
          <a:xfrm>
            <a:off x="2050650" y="4709300"/>
            <a:ext cx="437400" cy="134100"/>
          </a:xfrm>
          <a:prstGeom prst="straightConnector1">
            <a:avLst/>
          </a:prstGeom>
          <a:noFill/>
          <a:ln cap="flat" cmpd="sng" w="9525">
            <a:solidFill>
              <a:schemeClr val="dk2"/>
            </a:solidFill>
            <a:prstDash val="solid"/>
            <a:round/>
            <a:headEnd len="med" w="med" type="none"/>
            <a:tailEnd len="med" w="med" type="triangle"/>
          </a:ln>
        </p:spPr>
      </p:cxnSp>
      <p:cxnSp>
        <p:nvCxnSpPr>
          <p:cNvPr id="255" name="Shape 255"/>
          <p:cNvCxnSpPr/>
          <p:nvPr/>
        </p:nvCxnSpPr>
        <p:spPr>
          <a:xfrm flipH="1" rot="10800000">
            <a:off x="2156450" y="3869750"/>
            <a:ext cx="1792200" cy="501000"/>
          </a:xfrm>
          <a:prstGeom prst="straightConnector1">
            <a:avLst/>
          </a:prstGeom>
          <a:noFill/>
          <a:ln cap="flat" cmpd="sng" w="9525">
            <a:solidFill>
              <a:schemeClr val="dk2"/>
            </a:solidFill>
            <a:prstDash val="solid"/>
            <a:round/>
            <a:headEnd len="med" w="med" type="none"/>
            <a:tailEnd len="med" w="med" type="triangle"/>
          </a:ln>
        </p:spPr>
      </p:cxnSp>
      <p:sp>
        <p:nvSpPr>
          <p:cNvPr id="256" name="Shape 256"/>
          <p:cNvSpPr txBox="1"/>
          <p:nvPr/>
        </p:nvSpPr>
        <p:spPr>
          <a:xfrm>
            <a:off x="4040300" y="3672250"/>
            <a:ext cx="10089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mol</a:t>
            </a:r>
            <a:endParaRPr/>
          </a:p>
        </p:txBody>
      </p:sp>
      <p:sp>
        <p:nvSpPr>
          <p:cNvPr id="257" name="Shape 257"/>
          <p:cNvSpPr txBox="1"/>
          <p:nvPr/>
        </p:nvSpPr>
        <p:spPr>
          <a:xfrm>
            <a:off x="287425" y="1807800"/>
            <a:ext cx="3825900" cy="34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a:solidFill>
                  <a:schemeClr val="dk1"/>
                </a:solidFill>
              </a:rPr>
              <a:t>Ideal Gas Law Formula:</a:t>
            </a:r>
            <a:endParaRPr b="1">
              <a:solidFill>
                <a:schemeClr val="dk1"/>
              </a:solidFill>
            </a:endParaRPr>
          </a:p>
          <a:p>
            <a:pPr indent="0" lvl="0" marL="0">
              <a:spcBef>
                <a:spcPts val="0"/>
              </a:spcBef>
              <a:spcAft>
                <a:spcPts val="0"/>
              </a:spcAft>
              <a:buNone/>
            </a:pPr>
            <a:r>
              <a:t/>
            </a:r>
            <a:endParaRPr/>
          </a:p>
        </p:txBody>
      </p:sp>
      <p:sp>
        <p:nvSpPr>
          <p:cNvPr id="258" name="Shape 258"/>
          <p:cNvSpPr txBox="1"/>
          <p:nvPr/>
        </p:nvSpPr>
        <p:spPr>
          <a:xfrm>
            <a:off x="468975" y="2586875"/>
            <a:ext cx="3486900" cy="29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Typically, next the letters in the formula are given a meaning:</a:t>
            </a:r>
            <a:endParaRPr/>
          </a:p>
        </p:txBody>
      </p:sp>
      <p:sp>
        <p:nvSpPr>
          <p:cNvPr id="259" name="Shape 259"/>
          <p:cNvSpPr txBox="1"/>
          <p:nvPr/>
        </p:nvSpPr>
        <p:spPr>
          <a:xfrm>
            <a:off x="5763775" y="90775"/>
            <a:ext cx="3071100" cy="206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00"/>
                </a:solidFill>
              </a:rPr>
              <a:t>Once the formula and its units are given, you can double check the units are part of a consistent unit framework.</a:t>
            </a:r>
            <a:endParaRPr>
              <a:solidFill>
                <a:srgbClr val="FF0000"/>
              </a:solidFill>
            </a:endParaRPr>
          </a:p>
          <a:p>
            <a:pPr indent="0" lvl="0" marL="0">
              <a:spcBef>
                <a:spcPts val="0"/>
              </a:spcBef>
              <a:spcAft>
                <a:spcPts val="0"/>
              </a:spcAft>
              <a:buNone/>
            </a:pPr>
            <a:r>
              <a:rPr lang="en">
                <a:solidFill>
                  <a:srgbClr val="FF0000"/>
                </a:solidFill>
              </a:rPr>
              <a:t>In this example there are:</a:t>
            </a:r>
            <a:endParaRPr>
              <a:solidFill>
                <a:srgbClr val="FF0000"/>
              </a:solidFill>
            </a:endParaRPr>
          </a:p>
          <a:p>
            <a:pPr indent="0" lvl="0" marL="0">
              <a:spcBef>
                <a:spcPts val="0"/>
              </a:spcBef>
              <a:spcAft>
                <a:spcPts val="0"/>
              </a:spcAft>
              <a:buNone/>
            </a:pPr>
            <a:r>
              <a:rPr lang="en">
                <a:solidFill>
                  <a:srgbClr val="FF0000"/>
                </a:solidFill>
              </a:rPr>
              <a:t>Pascals,</a:t>
            </a:r>
            <a:endParaRPr>
              <a:solidFill>
                <a:srgbClr val="FF0000"/>
              </a:solidFill>
            </a:endParaRPr>
          </a:p>
          <a:p>
            <a:pPr indent="0" lvl="0" marL="0">
              <a:spcBef>
                <a:spcPts val="0"/>
              </a:spcBef>
              <a:spcAft>
                <a:spcPts val="0"/>
              </a:spcAft>
              <a:buNone/>
            </a:pPr>
            <a:r>
              <a:rPr lang="en">
                <a:solidFill>
                  <a:srgbClr val="FF0000"/>
                </a:solidFill>
              </a:rPr>
              <a:t>m,</a:t>
            </a:r>
            <a:endParaRPr>
              <a:solidFill>
                <a:srgbClr val="FF0000"/>
              </a:solidFill>
            </a:endParaRPr>
          </a:p>
          <a:p>
            <a:pPr indent="0" lvl="0" marL="0">
              <a:spcBef>
                <a:spcPts val="0"/>
              </a:spcBef>
              <a:spcAft>
                <a:spcPts val="0"/>
              </a:spcAft>
              <a:buNone/>
            </a:pPr>
            <a:r>
              <a:rPr lang="en">
                <a:solidFill>
                  <a:srgbClr val="FF0000"/>
                </a:solidFill>
              </a:rPr>
              <a:t>mol,</a:t>
            </a:r>
            <a:endParaRPr>
              <a:solidFill>
                <a:srgbClr val="FF0000"/>
              </a:solidFill>
            </a:endParaRPr>
          </a:p>
          <a:p>
            <a:pPr indent="0" lvl="0" marL="0">
              <a:spcBef>
                <a:spcPts val="0"/>
              </a:spcBef>
              <a:spcAft>
                <a:spcPts val="0"/>
              </a:spcAft>
              <a:buNone/>
            </a:pPr>
            <a:r>
              <a:rPr lang="en">
                <a:solidFill>
                  <a:srgbClr val="FF0000"/>
                </a:solidFill>
              </a:rPr>
              <a:t>Kelvins</a:t>
            </a:r>
            <a:endParaRPr>
              <a:solidFill>
                <a:srgbClr val="FF0000"/>
              </a:solidFill>
            </a:endParaRPr>
          </a:p>
          <a:p>
            <a:pPr indent="0" lvl="0" marL="0">
              <a:spcBef>
                <a:spcPts val="0"/>
              </a:spcBef>
              <a:spcAft>
                <a:spcPts val="0"/>
              </a:spcAft>
              <a:buNone/>
            </a:pPr>
            <a:r>
              <a:t/>
            </a:r>
            <a:endParaRPr>
              <a:solidFill>
                <a:srgbClr val="FF0000"/>
              </a:solidFill>
            </a:endParaRPr>
          </a:p>
          <a:p>
            <a:pPr indent="0" lvl="0" marL="0">
              <a:spcBef>
                <a:spcPts val="0"/>
              </a:spcBef>
              <a:spcAft>
                <a:spcPts val="0"/>
              </a:spcAft>
              <a:buNone/>
            </a:pPr>
            <a:r>
              <a:t/>
            </a:r>
            <a:endParaRPr>
              <a:solidFill>
                <a:srgbClr val="FF0000"/>
              </a:solidFill>
            </a:endParaRPr>
          </a:p>
        </p:txBody>
      </p:sp>
      <p:sp>
        <p:nvSpPr>
          <p:cNvPr id="260" name="Shape 260"/>
          <p:cNvSpPr txBox="1"/>
          <p:nvPr/>
        </p:nvSpPr>
        <p:spPr>
          <a:xfrm>
            <a:off x="5794000" y="2238925"/>
            <a:ext cx="3033300" cy="2546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85200C"/>
                </a:solidFill>
              </a:rPr>
              <a:t>These don’t create any inconsistencies. Alternately if you had km and Pascal-s, you would need to change for ex. the km into m. Other changes are possible, the end result must always be a consistent framework.</a:t>
            </a:r>
            <a:endParaRPr>
              <a:solidFill>
                <a:srgbClr val="85200C"/>
              </a:solidFill>
            </a:endParaRPr>
          </a:p>
          <a:p>
            <a:pPr indent="0" lvl="0" marL="0">
              <a:spcBef>
                <a:spcPts val="0"/>
              </a:spcBef>
              <a:spcAft>
                <a:spcPts val="0"/>
              </a:spcAft>
              <a:buNone/>
            </a:pPr>
            <a:r>
              <a:t/>
            </a:r>
            <a:endParaRPr>
              <a:solidFill>
                <a:srgbClr val="85200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nvSpPr>
        <p:spPr>
          <a:xfrm>
            <a:off x="616725" y="592050"/>
            <a:ext cx="6352200" cy="49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What is longer, a meter or a </a:t>
            </a:r>
            <a:r>
              <a:rPr lang="en">
                <a:solidFill>
                  <a:srgbClr val="FF0000"/>
                </a:solidFill>
              </a:rPr>
              <a:t>kilo</a:t>
            </a:r>
            <a:r>
              <a:rPr lang="en"/>
              <a:t>meter?</a:t>
            </a:r>
            <a:endParaRPr/>
          </a:p>
        </p:txBody>
      </p:sp>
      <p:sp>
        <p:nvSpPr>
          <p:cNvPr id="266" name="Shape 266"/>
          <p:cNvSpPr txBox="1"/>
          <p:nvPr/>
        </p:nvSpPr>
        <p:spPr>
          <a:xfrm>
            <a:off x="616725" y="1122450"/>
            <a:ext cx="3573600" cy="949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lang="en"/>
              <a:t>What is heavier, a gram or a </a:t>
            </a:r>
            <a:r>
              <a:rPr lang="en">
                <a:solidFill>
                  <a:srgbClr val="FF0000"/>
                </a:solidFill>
              </a:rPr>
              <a:t>kilo</a:t>
            </a:r>
            <a:r>
              <a:rPr lang="en"/>
              <a:t>gram?</a:t>
            </a:r>
            <a:endParaRPr/>
          </a:p>
        </p:txBody>
      </p:sp>
      <p:sp>
        <p:nvSpPr>
          <p:cNvPr id="267" name="Shape 267"/>
          <p:cNvSpPr txBox="1"/>
          <p:nvPr/>
        </p:nvSpPr>
        <p:spPr>
          <a:xfrm>
            <a:off x="240525" y="2112638"/>
            <a:ext cx="7104600" cy="387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What does KILO mean?</a:t>
            </a:r>
            <a:endParaRPr b="1"/>
          </a:p>
        </p:txBody>
      </p:sp>
      <p:sp>
        <p:nvSpPr>
          <p:cNvPr id="268" name="Shape 268"/>
          <p:cNvSpPr txBox="1"/>
          <p:nvPr/>
        </p:nvSpPr>
        <p:spPr>
          <a:xfrm>
            <a:off x="579725" y="2540925"/>
            <a:ext cx="7104600" cy="537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“Kilo” is a unit prefix that shows you the magnitude of a number. </a:t>
            </a:r>
            <a:endParaRPr/>
          </a:p>
          <a:p>
            <a:pPr indent="0" lvl="0" marL="0">
              <a:spcBef>
                <a:spcPts val="0"/>
              </a:spcBef>
              <a:spcAft>
                <a:spcPts val="0"/>
              </a:spcAft>
              <a:buNone/>
            </a:pPr>
            <a:r>
              <a:rPr lang="en"/>
              <a:t>In Greek it means thousand.</a:t>
            </a:r>
            <a:endParaRPr/>
          </a:p>
          <a:p>
            <a:pPr indent="0" lvl="0" marL="0">
              <a:spcBef>
                <a:spcPts val="0"/>
              </a:spcBef>
              <a:spcAft>
                <a:spcPts val="0"/>
              </a:spcAft>
              <a:buNone/>
            </a:pPr>
            <a:r>
              <a:t/>
            </a:r>
            <a:endParaRPr/>
          </a:p>
        </p:txBody>
      </p:sp>
      <p:sp>
        <p:nvSpPr>
          <p:cNvPr id="269" name="Shape 269"/>
          <p:cNvSpPr txBox="1"/>
          <p:nvPr/>
        </p:nvSpPr>
        <p:spPr>
          <a:xfrm>
            <a:off x="151275" y="45375"/>
            <a:ext cx="2412900" cy="423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800">
                <a:solidFill>
                  <a:schemeClr val="dk1"/>
                </a:solidFill>
              </a:rPr>
              <a:t>Units Review</a:t>
            </a:r>
            <a:endParaRPr/>
          </a:p>
        </p:txBody>
      </p:sp>
      <p:cxnSp>
        <p:nvCxnSpPr>
          <p:cNvPr id="270" name="Shape 270"/>
          <p:cNvCxnSpPr/>
          <p:nvPr/>
        </p:nvCxnSpPr>
        <p:spPr>
          <a:xfrm flipH="1" rot="10800000">
            <a:off x="3834925" y="779225"/>
            <a:ext cx="718500" cy="15000"/>
          </a:xfrm>
          <a:prstGeom prst="straightConnector1">
            <a:avLst/>
          </a:prstGeom>
          <a:noFill/>
          <a:ln cap="flat" cmpd="sng" w="9525">
            <a:solidFill>
              <a:schemeClr val="dk2"/>
            </a:solidFill>
            <a:prstDash val="solid"/>
            <a:round/>
            <a:headEnd len="med" w="med" type="none"/>
            <a:tailEnd len="med" w="med" type="triangle"/>
          </a:ln>
        </p:spPr>
      </p:cxnSp>
      <p:sp>
        <p:nvSpPr>
          <p:cNvPr id="271" name="Shape 271"/>
          <p:cNvSpPr txBox="1"/>
          <p:nvPr/>
        </p:nvSpPr>
        <p:spPr>
          <a:xfrm>
            <a:off x="4651875" y="592050"/>
            <a:ext cx="1391700" cy="21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a </a:t>
            </a:r>
            <a:r>
              <a:rPr lang="en">
                <a:solidFill>
                  <a:srgbClr val="FF0000"/>
                </a:solidFill>
              </a:rPr>
              <a:t>kilo</a:t>
            </a:r>
            <a:r>
              <a:rPr lang="en">
                <a:solidFill>
                  <a:schemeClr val="dk1"/>
                </a:solidFill>
              </a:rPr>
              <a:t>meter</a:t>
            </a:r>
            <a:endParaRPr/>
          </a:p>
        </p:txBody>
      </p:sp>
      <p:cxnSp>
        <p:nvCxnSpPr>
          <p:cNvPr id="272" name="Shape 272"/>
          <p:cNvCxnSpPr/>
          <p:nvPr/>
        </p:nvCxnSpPr>
        <p:spPr>
          <a:xfrm flipH="1" rot="10800000">
            <a:off x="3827375" y="1331150"/>
            <a:ext cx="726000" cy="22800"/>
          </a:xfrm>
          <a:prstGeom prst="straightConnector1">
            <a:avLst/>
          </a:prstGeom>
          <a:noFill/>
          <a:ln cap="flat" cmpd="sng" w="9525">
            <a:solidFill>
              <a:schemeClr val="dk2"/>
            </a:solidFill>
            <a:prstDash val="solid"/>
            <a:round/>
            <a:headEnd len="med" w="med" type="none"/>
            <a:tailEnd len="med" w="med" type="triangle"/>
          </a:ln>
        </p:spPr>
      </p:cxnSp>
      <p:sp>
        <p:nvSpPr>
          <p:cNvPr id="273" name="Shape 273"/>
          <p:cNvSpPr txBox="1"/>
          <p:nvPr/>
        </p:nvSpPr>
        <p:spPr>
          <a:xfrm>
            <a:off x="4780425" y="1172425"/>
            <a:ext cx="1134600" cy="423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a </a:t>
            </a:r>
            <a:r>
              <a:rPr lang="en">
                <a:solidFill>
                  <a:srgbClr val="FF0000"/>
                </a:solidFill>
              </a:rPr>
              <a:t>kilo</a:t>
            </a:r>
            <a:r>
              <a:rPr lang="en">
                <a:solidFill>
                  <a:schemeClr val="dk1"/>
                </a:solidFill>
              </a:rPr>
              <a:t>gram</a:t>
            </a:r>
            <a:endParaRPr/>
          </a:p>
        </p:txBody>
      </p:sp>
      <p:sp>
        <p:nvSpPr>
          <p:cNvPr id="274" name="Shape 274"/>
          <p:cNvSpPr txBox="1"/>
          <p:nvPr/>
        </p:nvSpPr>
        <p:spPr>
          <a:xfrm>
            <a:off x="612675" y="3199550"/>
            <a:ext cx="6732300" cy="121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Unit prefixes save us from writing out very large numbers.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For example, instead of </a:t>
            </a:r>
            <a:r>
              <a:rPr lang="en">
                <a:solidFill>
                  <a:srgbClr val="FF0000"/>
                </a:solidFill>
              </a:rPr>
              <a:t>1,000 m</a:t>
            </a:r>
            <a:r>
              <a:rPr lang="en">
                <a:solidFill>
                  <a:schemeClr val="dk1"/>
                </a:solidFill>
              </a:rPr>
              <a:t> it is shorter to say </a:t>
            </a:r>
            <a:r>
              <a:rPr lang="en">
                <a:solidFill>
                  <a:srgbClr val="FF0000"/>
                </a:solidFill>
              </a:rPr>
              <a:t>1 Km</a:t>
            </a:r>
            <a:r>
              <a:rPr lang="en">
                <a:solidFill>
                  <a:schemeClr val="dk1"/>
                </a:solidFil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