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30.png"/><Relationship Id="rId6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Relationship Id="rId4" Type="http://schemas.openxmlformats.org/officeDocument/2006/relationships/image" Target="../media/image46.png"/><Relationship Id="rId5" Type="http://schemas.openxmlformats.org/officeDocument/2006/relationships/image" Target="../media/image32.png"/><Relationship Id="rId6" Type="http://schemas.openxmlformats.org/officeDocument/2006/relationships/image" Target="../media/image34.png"/><Relationship Id="rId7" Type="http://schemas.openxmlformats.org/officeDocument/2006/relationships/image" Target="../media/image5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png"/><Relationship Id="rId4" Type="http://schemas.openxmlformats.org/officeDocument/2006/relationships/image" Target="../media/image42.png"/><Relationship Id="rId5" Type="http://schemas.openxmlformats.org/officeDocument/2006/relationships/image" Target="../media/image26.png"/><Relationship Id="rId6" Type="http://schemas.openxmlformats.org/officeDocument/2006/relationships/image" Target="../media/image61.png"/><Relationship Id="rId7" Type="http://schemas.openxmlformats.org/officeDocument/2006/relationships/image" Target="../media/image4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image" Target="../media/image47.png"/><Relationship Id="rId5" Type="http://schemas.openxmlformats.org/officeDocument/2006/relationships/image" Target="../media/image39.png"/><Relationship Id="rId6" Type="http://schemas.openxmlformats.org/officeDocument/2006/relationships/image" Target="../media/image4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Relationship Id="rId4" Type="http://schemas.openxmlformats.org/officeDocument/2006/relationships/image" Target="../media/image40.png"/><Relationship Id="rId5" Type="http://schemas.openxmlformats.org/officeDocument/2006/relationships/image" Target="../media/image49.png"/><Relationship Id="rId6" Type="http://schemas.openxmlformats.org/officeDocument/2006/relationships/image" Target="../media/image48.png"/><Relationship Id="rId7" Type="http://schemas.openxmlformats.org/officeDocument/2006/relationships/image" Target="../media/image51.png"/><Relationship Id="rId8" Type="http://schemas.openxmlformats.org/officeDocument/2006/relationships/image" Target="../media/image5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7.png"/><Relationship Id="rId6" Type="http://schemas.openxmlformats.org/officeDocument/2006/relationships/image" Target="../media/image53.png"/><Relationship Id="rId7" Type="http://schemas.openxmlformats.org/officeDocument/2006/relationships/image" Target="../media/image58.png"/><Relationship Id="rId8" Type="http://schemas.openxmlformats.org/officeDocument/2006/relationships/image" Target="../media/image5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0" Type="http://schemas.openxmlformats.org/officeDocument/2006/relationships/hyperlink" Target="http://www.askamathematician.com/2010/09/q-how-can-photons-have-energy-and-momentum-but-no-mass/" TargetMode="External"/><Relationship Id="rId9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11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8.gif"/><Relationship Id="rId5" Type="http://schemas.openxmlformats.org/officeDocument/2006/relationships/image" Target="../media/image15.gif"/><Relationship Id="rId6" Type="http://schemas.openxmlformats.org/officeDocument/2006/relationships/image" Target="../media/image1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image" Target="../media/image5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41.png"/><Relationship Id="rId5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20.png"/><Relationship Id="rId5" Type="http://schemas.openxmlformats.org/officeDocument/2006/relationships/image" Target="../media/image60.png"/><Relationship Id="rId6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70408" y="781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Chemistry for kids</a:t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Unit 04</a:t>
            </a:r>
            <a:endParaRPr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063625" cy="110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13975"/>
            <a:ext cx="87249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518875"/>
            <a:ext cx="5497675" cy="24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0270" y="3828470"/>
            <a:ext cx="2835477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3158850" y="1476725"/>
            <a:ext cx="586800" cy="4500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/>
        </p:nvSpPr>
        <p:spPr>
          <a:xfrm rot="-1105718">
            <a:off x="3621956" y="1259411"/>
            <a:ext cx="860740" cy="200836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4586675" y="948625"/>
            <a:ext cx="2445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of one photon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05899" cy="29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252000"/>
            <a:ext cx="5844003" cy="17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6394" y="3803619"/>
            <a:ext cx="3134250" cy="1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0699" y="152400"/>
            <a:ext cx="3880901" cy="218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8500" y="1762950"/>
            <a:ext cx="2526051" cy="16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6034050" y="1349600"/>
            <a:ext cx="293400" cy="4497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8839200" cy="1057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10074"/>
            <a:ext cx="8420099" cy="1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262474"/>
            <a:ext cx="811530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7675" y="3985475"/>
            <a:ext cx="2646011" cy="105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3197975" y="874850"/>
            <a:ext cx="32274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 unit framework?</a:t>
            </a:r>
            <a:endParaRPr/>
          </a:p>
        </p:txBody>
      </p:sp>
      <p:sp>
        <p:nvSpPr>
          <p:cNvPr id="189" name="Shape 189"/>
          <p:cNvSpPr/>
          <p:nvPr/>
        </p:nvSpPr>
        <p:spPr>
          <a:xfrm rot="-1717370">
            <a:off x="2650255" y="1359397"/>
            <a:ext cx="665078" cy="1171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085825"/>
            <a:ext cx="4264208" cy="105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7364100" y="2083075"/>
            <a:ext cx="528000" cy="528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25" y="312175"/>
            <a:ext cx="5132553" cy="147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0"/>
            <a:ext cx="3517525" cy="1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427" y="2005403"/>
            <a:ext cx="6967449" cy="147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3604" y="3595700"/>
            <a:ext cx="4072047" cy="12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97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81551"/>
            <a:ext cx="4764019" cy="9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363" y="2097750"/>
            <a:ext cx="4708099" cy="12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769" y="3242344"/>
            <a:ext cx="3570525" cy="129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16425" y="2468026"/>
            <a:ext cx="4298538" cy="9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71725" y="3490350"/>
            <a:ext cx="3461800" cy="15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118800" cy="188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38550"/>
            <a:ext cx="8839200" cy="16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600" y="3419622"/>
            <a:ext cx="4470949" cy="13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7625" y="665949"/>
            <a:ext cx="4300599" cy="10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51850" y="0"/>
            <a:ext cx="5192150" cy="6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73050" y="3419622"/>
            <a:ext cx="4470951" cy="152942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>
            <a:off x="5486400" y="537875"/>
            <a:ext cx="195600" cy="254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783876" cy="392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9100" y="0"/>
            <a:ext cx="2394901" cy="314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076225"/>
            <a:ext cx="5669558" cy="97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5897150" y="4694250"/>
            <a:ext cx="31728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ac</a:t>
            </a:r>
            <a:r>
              <a:rPr b="1" lang="en" sz="1800">
                <a:solidFill>
                  <a:srgbClr val="FF0000"/>
                </a:solidFill>
              </a:rPr>
              <a:t>celerate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64" name="Shape 64"/>
          <p:cNvSpPr/>
          <p:nvPr/>
        </p:nvSpPr>
        <p:spPr>
          <a:xfrm>
            <a:off x="5056100" y="4889850"/>
            <a:ext cx="765900" cy="156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4158225" y="751475"/>
            <a:ext cx="10854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</a:t>
            </a: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4248075" y="1249425"/>
            <a:ext cx="9162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lambda</a:t>
            </a: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4036" y="3149050"/>
            <a:ext cx="2325026" cy="15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75" y="52050"/>
            <a:ext cx="4062775" cy="160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400" y="1805400"/>
            <a:ext cx="3257149" cy="176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5500" y="1423750"/>
            <a:ext cx="2154625" cy="348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0975" y="3385475"/>
            <a:ext cx="2725650" cy="17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40875" cy="90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6550" y="17312"/>
            <a:ext cx="3647438" cy="10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5518" y="863875"/>
            <a:ext cx="2565557" cy="10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261575"/>
            <a:ext cx="3868675" cy="328006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/>
          <p:nvPr/>
        </p:nvSpPr>
        <p:spPr>
          <a:xfrm rot="-1423922">
            <a:off x="2126799" y="1722924"/>
            <a:ext cx="1658551" cy="21505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 rot="-400223">
            <a:off x="2159717" y="2251986"/>
            <a:ext cx="1908620" cy="21508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/>
        </p:nvSpPr>
        <p:spPr>
          <a:xfrm rot="-399867">
            <a:off x="3063942" y="4239982"/>
            <a:ext cx="1504466" cy="21508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68675" y="701100"/>
            <a:ext cx="1920900" cy="987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8">
            <a:alphaModFix/>
          </a:blip>
          <a:srcRect b="0" l="7220" r="-7220" t="0"/>
          <a:stretch/>
        </p:blipFill>
        <p:spPr>
          <a:xfrm>
            <a:off x="4057222" y="1680950"/>
            <a:ext cx="2565550" cy="1693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36775" y="3512720"/>
            <a:ext cx="2565551" cy="163078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6875125" y="2435150"/>
            <a:ext cx="22167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0"/>
              </a:rPr>
              <a:t>http://www.askamathematician.com/2010/09/q-how-can-photons-have-energy-and-momentum-but-no-mass/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264050" y="-48875"/>
            <a:ext cx="87429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So a photon </a:t>
            </a:r>
            <a:r>
              <a:rPr lang="en" sz="2400" u="sng">
                <a:solidFill>
                  <a:srgbClr val="FF0000"/>
                </a:solidFill>
              </a:rPr>
              <a:t>has no mass</a:t>
            </a:r>
            <a:r>
              <a:rPr lang="en" sz="2400">
                <a:solidFill>
                  <a:srgbClr val="FF0000"/>
                </a:solidFill>
              </a:rPr>
              <a:t> but it has momentum. What is that?</a:t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0825"/>
            <a:ext cx="2638425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2415600" y="365450"/>
            <a:ext cx="34032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m = the mass of an object</a:t>
            </a:r>
            <a:endParaRPr sz="1800">
              <a:solidFill>
                <a:srgbClr val="0000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v = its speed</a:t>
            </a:r>
            <a:endParaRPr sz="1800">
              <a:solidFill>
                <a:srgbClr val="0000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So if mass is zero, momentum should be zero too.</a:t>
            </a:r>
            <a:endParaRPr sz="1800">
              <a:solidFill>
                <a:srgbClr val="0000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But that is not the case.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97800" y="2079150"/>
            <a:ext cx="8948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already suspect that the photon does not obey the regular laws of Physics, but rather a different set of laws: Quantum mechanics.</a:t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200550" y="2574500"/>
            <a:ext cx="87429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83F04"/>
                </a:solidFill>
              </a:rPr>
              <a:t>This also interesting because momentum is conserved. That means if an object hits another, the sum of their momentum-s before and after the collision must be the same. Here is how this happens in Newtonian Physics. Remember that photons can hit things as well....</a:t>
            </a:r>
            <a:endParaRPr>
              <a:solidFill>
                <a:srgbClr val="783F04"/>
              </a:solidFill>
            </a:endParaRPr>
          </a:p>
        </p:txBody>
      </p:sp>
      <p:pic>
        <p:nvPicPr>
          <p:cNvPr descr="Elastischer_stoß.gif"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550" y="3395900"/>
            <a:ext cx="4762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astischer_stoß3.gif"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999900"/>
            <a:ext cx="476250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elastischer_stoß.gif" id="102" name="Shape 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5250" y="4703250"/>
            <a:ext cx="3668750" cy="4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5153875" y="3395900"/>
            <a:ext cx="38532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Elastic collision, identical mass</a:t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5232125" y="3999900"/>
            <a:ext cx="3618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Elastic head-on </a:t>
            </a:r>
            <a:r>
              <a:rPr lang="en"/>
              <a:t>collision</a:t>
            </a:r>
            <a:r>
              <a:rPr lang="en"/>
              <a:t>, by a larger mass</a:t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1124675" y="4821375"/>
            <a:ext cx="38532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Plastic/inelastic collision, identical masses</a:t>
            </a: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6190525" y="577000"/>
            <a:ext cx="2855700" cy="14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So how would this work for photons hitting matter?</a:t>
            </a:r>
            <a:endParaRPr>
              <a:solidFill>
                <a:srgbClr val="274E13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750" y="2186575"/>
            <a:ext cx="6435360" cy="10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975" y="0"/>
            <a:ext cx="5366450" cy="17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 rot="2208429">
            <a:off x="1711440" y="1476701"/>
            <a:ext cx="273900" cy="107586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3603000" y="1476725"/>
            <a:ext cx="273900" cy="1075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</a:t>
            </a:r>
            <a:endParaRPr/>
          </a:p>
        </p:txBody>
      </p:sp>
      <p:sp>
        <p:nvSpPr>
          <p:cNvPr id="115" name="Shape 115"/>
          <p:cNvSpPr/>
          <p:nvPr/>
        </p:nvSpPr>
        <p:spPr>
          <a:xfrm flipH="1" rot="-1947591">
            <a:off x="5826680" y="1144791"/>
            <a:ext cx="232528" cy="153934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7400" y="3301216"/>
            <a:ext cx="4407800" cy="1842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155500" cy="20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475" y="2979525"/>
            <a:ext cx="4316900" cy="19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1261575" y="2141750"/>
            <a:ext cx="293400" cy="7431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4723575" y="2278675"/>
            <a:ext cx="430200" cy="7629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1554975" y="2337200"/>
            <a:ext cx="7824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tighter</a:t>
            </a: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5001675" y="2141750"/>
            <a:ext cx="10323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looser</a:t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3338" y="2421275"/>
            <a:ext cx="3460663" cy="25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772600" y="3745625"/>
            <a:ext cx="939000" cy="234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88025" y="3647825"/>
            <a:ext cx="6258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ouch!</a:t>
            </a: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5212575" y="1056200"/>
            <a:ext cx="1095300" cy="52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264050" y="1036650"/>
            <a:ext cx="1075800" cy="6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525" y="0"/>
            <a:ext cx="6155500" cy="20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7099" y="2197297"/>
            <a:ext cx="3997501" cy="187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5548" y="2647150"/>
            <a:ext cx="1640200" cy="14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 flipH="1">
            <a:off x="823860" y="2076225"/>
            <a:ext cx="1308600" cy="12345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2904575" y="2171775"/>
            <a:ext cx="3403200" cy="2076300"/>
          </a:xfrm>
          <a:prstGeom prst="bentUpArrow">
            <a:avLst>
              <a:gd fmla="val 11894" name="adj1"/>
              <a:gd fmla="val 25000" name="adj2"/>
              <a:gd fmla="val 25003" name="adj3"/>
            </a:avLst>
          </a:prstGeom>
          <a:solidFill>
            <a:srgbClr val="E06666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00" y="4130800"/>
            <a:ext cx="3594319" cy="103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155500" cy="20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5212575" y="1056200"/>
            <a:ext cx="1095300" cy="52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264050" y="1036650"/>
            <a:ext cx="1075800" cy="6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60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98575"/>
            <a:ext cx="3456374" cy="119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" y="2527444"/>
            <a:ext cx="4025675" cy="139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6425" y="2416700"/>
            <a:ext cx="4987576" cy="186711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283600" y="4273725"/>
            <a:ext cx="1447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</a:t>
            </a: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7300" y="3887250"/>
            <a:ext cx="2574501" cy="119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78024" y="1641878"/>
            <a:ext cx="4313576" cy="46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4567100" y="713925"/>
            <a:ext cx="2816400" cy="1114800"/>
          </a:xfrm>
          <a:prstGeom prst="horizontalScrol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matter what kind of light, this part is always the same.</a:t>
            </a: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283600" y="713925"/>
            <a:ext cx="3344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Every photon belongs/or is a specific wave frequency. </a:t>
            </a:r>
            <a:endParaRPr b="1"/>
          </a:p>
        </p:txBody>
      </p:sp>
      <p:sp>
        <p:nvSpPr>
          <p:cNvPr id="158" name="Shape 158"/>
          <p:cNvSpPr/>
          <p:nvPr/>
        </p:nvSpPr>
        <p:spPr>
          <a:xfrm rot="1401805">
            <a:off x="3550115" y="596434"/>
            <a:ext cx="273854" cy="1349771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