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Shape 1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Shape 1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Shape 14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Shape 1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Shape 18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Shape 1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1" Type="http://schemas.openxmlformats.org/officeDocument/2006/relationships/image" Target="../media/image2.png"/><Relationship Id="rId10" Type="http://schemas.openxmlformats.org/officeDocument/2006/relationships/image" Target="../media/image5.png"/><Relationship Id="rId13" Type="http://schemas.openxmlformats.org/officeDocument/2006/relationships/image" Target="../media/image12.png"/><Relationship Id="rId12" Type="http://schemas.openxmlformats.org/officeDocument/2006/relationships/image" Target="../media/image3.png"/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1.png"/><Relationship Id="rId4" Type="http://schemas.openxmlformats.org/officeDocument/2006/relationships/image" Target="../media/image35.png"/><Relationship Id="rId9" Type="http://schemas.openxmlformats.org/officeDocument/2006/relationships/image" Target="../media/image9.png"/><Relationship Id="rId5" Type="http://schemas.openxmlformats.org/officeDocument/2006/relationships/image" Target="../media/image4.png"/><Relationship Id="rId6" Type="http://schemas.openxmlformats.org/officeDocument/2006/relationships/image" Target="../media/image7.png"/><Relationship Id="rId7" Type="http://schemas.openxmlformats.org/officeDocument/2006/relationships/image" Target="../media/image1.png"/><Relationship Id="rId8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0" Type="http://schemas.openxmlformats.org/officeDocument/2006/relationships/image" Target="../media/image15.png"/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7.png"/><Relationship Id="rId4" Type="http://schemas.openxmlformats.org/officeDocument/2006/relationships/image" Target="../media/image21.png"/><Relationship Id="rId9" Type="http://schemas.openxmlformats.org/officeDocument/2006/relationships/image" Target="../media/image14.png"/><Relationship Id="rId5" Type="http://schemas.openxmlformats.org/officeDocument/2006/relationships/image" Target="../media/image16.png"/><Relationship Id="rId6" Type="http://schemas.openxmlformats.org/officeDocument/2006/relationships/image" Target="../media/image10.png"/><Relationship Id="rId7" Type="http://schemas.openxmlformats.org/officeDocument/2006/relationships/image" Target="../media/image13.png"/><Relationship Id="rId8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1" Type="http://schemas.openxmlformats.org/officeDocument/2006/relationships/image" Target="../media/image23.png"/><Relationship Id="rId10" Type="http://schemas.openxmlformats.org/officeDocument/2006/relationships/image" Target="../media/image25.png"/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7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Relationship Id="rId5" Type="http://schemas.openxmlformats.org/officeDocument/2006/relationships/image" Target="../media/image18.png"/><Relationship Id="rId6" Type="http://schemas.openxmlformats.org/officeDocument/2006/relationships/image" Target="../media/image22.png"/><Relationship Id="rId7" Type="http://schemas.openxmlformats.org/officeDocument/2006/relationships/image" Target="../media/image20.png"/><Relationship Id="rId8" Type="http://schemas.openxmlformats.org/officeDocument/2006/relationships/image" Target="../media/image2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9.png"/><Relationship Id="rId4" Type="http://schemas.openxmlformats.org/officeDocument/2006/relationships/image" Target="../media/image34.png"/><Relationship Id="rId9" Type="http://schemas.openxmlformats.org/officeDocument/2006/relationships/image" Target="../media/image32.png"/><Relationship Id="rId5" Type="http://schemas.openxmlformats.org/officeDocument/2006/relationships/image" Target="../media/image26.png"/><Relationship Id="rId6" Type="http://schemas.openxmlformats.org/officeDocument/2006/relationships/image" Target="../media/image31.png"/><Relationship Id="rId7" Type="http://schemas.openxmlformats.org/officeDocument/2006/relationships/image" Target="../media/image30.png"/><Relationship Id="rId8" Type="http://schemas.openxmlformats.org/officeDocument/2006/relationships/image" Target="../media/image3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Chemistry for kids</a:t>
            </a:r>
            <a:endParaRPr/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</a:rPr>
              <a:t>Unit 05</a:t>
            </a:r>
            <a:endParaRPr>
              <a:solidFill>
                <a:srgbClr val="4A86E8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/>
        </p:nvSpPr>
        <p:spPr>
          <a:xfrm>
            <a:off x="366925" y="2031975"/>
            <a:ext cx="35136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Nice numbers look like this: 2.13 x 10</a:t>
            </a:r>
            <a:endParaRPr/>
          </a:p>
        </p:txBody>
      </p:sp>
      <p:sp>
        <p:nvSpPr>
          <p:cNvPr id="61" name="Shape 61"/>
          <p:cNvSpPr txBox="1"/>
          <p:nvPr/>
        </p:nvSpPr>
        <p:spPr>
          <a:xfrm>
            <a:off x="0" y="0"/>
            <a:ext cx="29139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rgbClr val="FF0000"/>
                </a:solidFill>
              </a:rPr>
              <a:t>SIG FIGS - Significant Figures...</a:t>
            </a:r>
            <a:endParaRPr b="1" u="sng">
              <a:solidFill>
                <a:srgbClr val="FF0000"/>
              </a:solidFill>
            </a:endParaRPr>
          </a:p>
        </p:txBody>
      </p:sp>
      <p:sp>
        <p:nvSpPr>
          <p:cNvPr id="62" name="Shape 62"/>
          <p:cNvSpPr txBox="1"/>
          <p:nvPr/>
        </p:nvSpPr>
        <p:spPr>
          <a:xfrm>
            <a:off x="1445425" y="465850"/>
            <a:ext cx="35700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155CC"/>
                </a:solidFill>
              </a:rPr>
              <a:t>Numbers with extremely large/small exponent already </a:t>
            </a:r>
            <a:br>
              <a:rPr lang="en">
                <a:solidFill>
                  <a:srgbClr val="1155CC"/>
                </a:solidFill>
              </a:rPr>
            </a:br>
            <a:r>
              <a:rPr b="1" lang="en">
                <a:solidFill>
                  <a:srgbClr val="1155CC"/>
                </a:solidFill>
              </a:rPr>
              <a:t>indulge in zeroes</a:t>
            </a:r>
            <a:r>
              <a:rPr lang="en">
                <a:solidFill>
                  <a:srgbClr val="1155CC"/>
                </a:solidFill>
              </a:rPr>
              <a:t> inside the exponent,</a:t>
            </a:r>
            <a:r>
              <a:rPr lang="en">
                <a:solidFill>
                  <a:srgbClr val="1155CC"/>
                </a:solidFill>
              </a:rPr>
              <a:t> we don’t need them at the front or end of the number as well…</a:t>
            </a:r>
            <a:endParaRPr>
              <a:solidFill>
                <a:srgbClr val="1155CC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155CC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155CC"/>
              </a:solidFill>
            </a:endParaRPr>
          </a:p>
        </p:txBody>
      </p:sp>
      <p:sp>
        <p:nvSpPr>
          <p:cNvPr id="63" name="Shape 63"/>
          <p:cNvSpPr txBox="1"/>
          <p:nvPr/>
        </p:nvSpPr>
        <p:spPr>
          <a:xfrm>
            <a:off x="3294975" y="1943575"/>
            <a:ext cx="642000" cy="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34</a:t>
            </a:r>
            <a:endParaRPr b="1" sz="900"/>
          </a:p>
        </p:txBody>
      </p:sp>
      <p:sp>
        <p:nvSpPr>
          <p:cNvPr id="64" name="Shape 64"/>
          <p:cNvSpPr txBox="1"/>
          <p:nvPr/>
        </p:nvSpPr>
        <p:spPr>
          <a:xfrm>
            <a:off x="1573375" y="2356575"/>
            <a:ext cx="2864700" cy="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  </a:t>
            </a:r>
            <a:r>
              <a:rPr lang="en">
                <a:solidFill>
                  <a:srgbClr val="6AA84F"/>
                </a:solidFill>
              </a:rPr>
              <a:t>0.000213 x 10</a:t>
            </a:r>
            <a:endParaRPr>
              <a:solidFill>
                <a:srgbClr val="6AA84F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Just adjust the exponent.</a:t>
            </a:r>
            <a:endParaRPr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Shape 65"/>
          <p:cNvSpPr txBox="1"/>
          <p:nvPr/>
        </p:nvSpPr>
        <p:spPr>
          <a:xfrm>
            <a:off x="3115750" y="2309775"/>
            <a:ext cx="642000" cy="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rgbClr val="6AA84F"/>
                </a:solidFill>
              </a:rPr>
              <a:t>38</a:t>
            </a:r>
            <a:endParaRPr b="1" sz="900">
              <a:solidFill>
                <a:srgbClr val="6AA84F"/>
              </a:solidFill>
            </a:endParaRPr>
          </a:p>
        </p:txBody>
      </p:sp>
      <p:sp>
        <p:nvSpPr>
          <p:cNvPr id="66" name="Shape 66"/>
          <p:cNvSpPr txBox="1"/>
          <p:nvPr/>
        </p:nvSpPr>
        <p:spPr>
          <a:xfrm>
            <a:off x="254000" y="3231450"/>
            <a:ext cx="4395600" cy="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Sometimes you want to see </a:t>
            </a:r>
            <a:r>
              <a:rPr lang="en">
                <a:solidFill>
                  <a:srgbClr val="1155CC"/>
                </a:solidFill>
              </a:rPr>
              <a:t>2.13 x 10</a:t>
            </a:r>
            <a:endParaRPr>
              <a:solidFill>
                <a:srgbClr val="1155CC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Other times you may want to see </a:t>
            </a:r>
            <a:r>
              <a:rPr lang="en">
                <a:solidFill>
                  <a:srgbClr val="CC0000"/>
                </a:solidFill>
              </a:rPr>
              <a:t>21.3 x 10</a:t>
            </a:r>
            <a:endParaRPr>
              <a:solidFill>
                <a:srgbClr val="CC0000"/>
              </a:solidFill>
            </a:endParaRPr>
          </a:p>
        </p:txBody>
      </p:sp>
      <p:sp>
        <p:nvSpPr>
          <p:cNvPr id="67" name="Shape 67"/>
          <p:cNvSpPr txBox="1"/>
          <p:nvPr/>
        </p:nvSpPr>
        <p:spPr>
          <a:xfrm>
            <a:off x="3238525" y="3177413"/>
            <a:ext cx="642000" cy="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rgbClr val="1155CC"/>
                </a:solidFill>
              </a:rPr>
              <a:t>34</a:t>
            </a:r>
            <a:endParaRPr b="1" sz="900">
              <a:solidFill>
                <a:srgbClr val="1155CC"/>
              </a:solidFill>
            </a:endParaRPr>
          </a:p>
        </p:txBody>
      </p:sp>
      <p:sp>
        <p:nvSpPr>
          <p:cNvPr id="68" name="Shape 68"/>
          <p:cNvSpPr txBox="1"/>
          <p:nvPr/>
        </p:nvSpPr>
        <p:spPr>
          <a:xfrm>
            <a:off x="3637875" y="3365088"/>
            <a:ext cx="642000" cy="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rgbClr val="CC0000"/>
                </a:solidFill>
              </a:rPr>
              <a:t>33</a:t>
            </a:r>
            <a:endParaRPr b="1" sz="900">
              <a:solidFill>
                <a:srgbClr val="CC0000"/>
              </a:solidFill>
            </a:endParaRPr>
          </a:p>
        </p:txBody>
      </p:sp>
      <p:sp>
        <p:nvSpPr>
          <p:cNvPr id="69" name="Shape 69"/>
          <p:cNvSpPr txBox="1"/>
          <p:nvPr/>
        </p:nvSpPr>
        <p:spPr>
          <a:xfrm>
            <a:off x="402150" y="3802950"/>
            <a:ext cx="4445100" cy="105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you wanted to show than one number is much larger/smaller than another, then you may want to adjust so that they </a:t>
            </a:r>
            <a:r>
              <a:rPr b="1" lang="en"/>
              <a:t>have the same exponent</a:t>
            </a:r>
            <a:r>
              <a:rPr lang="en"/>
              <a:t>, and compare the rest easier.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70" name="Shape 70"/>
          <p:cNvSpPr/>
          <p:nvPr/>
        </p:nvSpPr>
        <p:spPr>
          <a:xfrm rot="1667887">
            <a:off x="3766167" y="3930167"/>
            <a:ext cx="1982599" cy="260739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Shape 71"/>
          <p:cNvSpPr txBox="1"/>
          <p:nvPr/>
        </p:nvSpPr>
        <p:spPr>
          <a:xfrm>
            <a:off x="5771450" y="4198125"/>
            <a:ext cx="3174900" cy="35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Observation</a:t>
            </a:r>
            <a:r>
              <a:rPr lang="en"/>
              <a:t>: The larger the front number you convert to, the lesser the exponent must be.</a:t>
            </a:r>
            <a:endParaRPr/>
          </a:p>
        </p:txBody>
      </p:sp>
      <p:sp>
        <p:nvSpPr>
          <p:cNvPr id="72" name="Shape 72"/>
          <p:cNvSpPr txBox="1"/>
          <p:nvPr/>
        </p:nvSpPr>
        <p:spPr>
          <a:xfrm>
            <a:off x="5108225" y="91550"/>
            <a:ext cx="38382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Other times you may want the </a:t>
            </a:r>
            <a:r>
              <a:rPr b="1" lang="en"/>
              <a:t>front to be the same kind</a:t>
            </a:r>
            <a:r>
              <a:rPr lang="en"/>
              <a:t>, for example 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0000"/>
                </a:solidFill>
              </a:rPr>
              <a:t>2.13      vs.   32.85</a:t>
            </a:r>
            <a:endParaRPr>
              <a:solidFill>
                <a:srgbClr val="CC0000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But then when you throw in two different exponents, say</a:t>
            </a:r>
            <a:endParaRPr/>
          </a:p>
        </p:txBody>
      </p:sp>
      <p:sp>
        <p:nvSpPr>
          <p:cNvPr id="73" name="Shape 73"/>
          <p:cNvSpPr txBox="1"/>
          <p:nvPr/>
        </p:nvSpPr>
        <p:spPr>
          <a:xfrm>
            <a:off x="5771450" y="1488725"/>
            <a:ext cx="2956200" cy="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2.13  x 10    vs.  32.85 x 10</a:t>
            </a:r>
            <a:endParaRPr>
              <a:solidFill>
                <a:schemeClr val="dk1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Shape 74"/>
          <p:cNvSpPr txBox="1"/>
          <p:nvPr/>
        </p:nvSpPr>
        <p:spPr>
          <a:xfrm>
            <a:off x="6544775" y="1382775"/>
            <a:ext cx="642000" cy="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34</a:t>
            </a:r>
            <a:endParaRPr b="1" sz="900"/>
          </a:p>
        </p:txBody>
      </p:sp>
      <p:sp>
        <p:nvSpPr>
          <p:cNvPr id="75" name="Shape 75"/>
          <p:cNvSpPr txBox="1"/>
          <p:nvPr/>
        </p:nvSpPr>
        <p:spPr>
          <a:xfrm>
            <a:off x="7923500" y="1432275"/>
            <a:ext cx="642000" cy="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5</a:t>
            </a:r>
            <a:endParaRPr b="1" sz="900"/>
          </a:p>
        </p:txBody>
      </p:sp>
      <p:sp>
        <p:nvSpPr>
          <p:cNvPr id="76" name="Shape 76"/>
          <p:cNvSpPr txBox="1"/>
          <p:nvPr/>
        </p:nvSpPr>
        <p:spPr>
          <a:xfrm>
            <a:off x="5242275" y="1848550"/>
            <a:ext cx="3513600" cy="26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It becomes clear that even though 32.85 is obviously larger than 2.13 it is still the lesser number. 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because 2.13 has such a terrible magnitude in its exponent.</a:t>
            </a:r>
            <a:endParaRPr/>
          </a:p>
        </p:txBody>
      </p:sp>
      <p:sp>
        <p:nvSpPr>
          <p:cNvPr id="77" name="Shape 77"/>
          <p:cNvSpPr/>
          <p:nvPr/>
        </p:nvSpPr>
        <p:spPr>
          <a:xfrm rot="9853747">
            <a:off x="1019711" y="1063828"/>
            <a:ext cx="473525" cy="227264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Shape 78"/>
          <p:cNvSpPr txBox="1"/>
          <p:nvPr/>
        </p:nvSpPr>
        <p:spPr>
          <a:xfrm>
            <a:off x="105825" y="1171250"/>
            <a:ext cx="973800" cy="4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7.8 x 10</a:t>
            </a:r>
            <a:endParaRPr/>
          </a:p>
        </p:txBody>
      </p:sp>
      <p:sp>
        <p:nvSpPr>
          <p:cNvPr id="79" name="Shape 79"/>
          <p:cNvSpPr txBox="1"/>
          <p:nvPr/>
        </p:nvSpPr>
        <p:spPr>
          <a:xfrm>
            <a:off x="768175" y="1072325"/>
            <a:ext cx="642000" cy="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28</a:t>
            </a:r>
            <a:endParaRPr b="1" sz="900"/>
          </a:p>
        </p:txBody>
      </p:sp>
      <p:sp>
        <p:nvSpPr>
          <p:cNvPr id="80" name="Shape 80"/>
          <p:cNvSpPr txBox="1"/>
          <p:nvPr/>
        </p:nvSpPr>
        <p:spPr>
          <a:xfrm>
            <a:off x="2348350" y="1533775"/>
            <a:ext cx="2470500" cy="4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0.000009657</a:t>
            </a:r>
            <a:r>
              <a:rPr lang="en"/>
              <a:t> x 10</a:t>
            </a:r>
            <a:endParaRPr/>
          </a:p>
        </p:txBody>
      </p:sp>
      <p:sp>
        <p:nvSpPr>
          <p:cNvPr id="81" name="Shape 81"/>
          <p:cNvSpPr txBox="1"/>
          <p:nvPr/>
        </p:nvSpPr>
        <p:spPr>
          <a:xfrm>
            <a:off x="3757750" y="1472763"/>
            <a:ext cx="642000" cy="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65</a:t>
            </a:r>
            <a:endParaRPr b="1" sz="900"/>
          </a:p>
        </p:txBody>
      </p:sp>
      <p:sp>
        <p:nvSpPr>
          <p:cNvPr id="82" name="Shape 82"/>
          <p:cNvSpPr/>
          <p:nvPr/>
        </p:nvSpPr>
        <p:spPr>
          <a:xfrm>
            <a:off x="2575275" y="1594675"/>
            <a:ext cx="517500" cy="2610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Shape 83"/>
          <p:cNvSpPr txBox="1"/>
          <p:nvPr/>
        </p:nvSpPr>
        <p:spPr>
          <a:xfrm>
            <a:off x="187750" y="2971538"/>
            <a:ext cx="3570000" cy="1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00FF"/>
                </a:solidFill>
              </a:rPr>
              <a:t>We can have a bit of variation</a:t>
            </a:r>
            <a:endParaRPr b="1">
              <a:solidFill>
                <a:srgbClr val="9900FF"/>
              </a:solidFill>
            </a:endParaRPr>
          </a:p>
        </p:txBody>
      </p:sp>
      <p:sp>
        <p:nvSpPr>
          <p:cNvPr id="84" name="Shape 84"/>
          <p:cNvSpPr txBox="1"/>
          <p:nvPr/>
        </p:nvSpPr>
        <p:spPr>
          <a:xfrm>
            <a:off x="5256400" y="3287900"/>
            <a:ext cx="3774600" cy="7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FF"/>
                </a:solidFill>
              </a:rPr>
              <a:t>Try to be consistent with </a:t>
            </a:r>
            <a:r>
              <a:rPr b="1" lang="en" sz="1000">
                <a:solidFill>
                  <a:srgbClr val="0000FF"/>
                </a:solidFill>
              </a:rPr>
              <a:t>the data given</a:t>
            </a:r>
            <a:r>
              <a:rPr lang="en" sz="1000">
                <a:solidFill>
                  <a:srgbClr val="0000FF"/>
                </a:solidFill>
              </a:rPr>
              <a:t> (not the known constants which are verbose with zeroes) and match your answers to the data your calculations depend on the most.</a:t>
            </a:r>
            <a:endParaRPr sz="1000">
              <a:solidFill>
                <a:srgbClr val="0000FF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FF"/>
                </a:solidFill>
              </a:rPr>
              <a:t>Other times, format your numbers depending on what you are trying to compare...</a:t>
            </a:r>
            <a:endParaRPr sz="100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/>
        </p:nvSpPr>
        <p:spPr>
          <a:xfrm>
            <a:off x="246925" y="58200"/>
            <a:ext cx="71049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Getting the Sig Figs wrong, will reduce grade points from your labs, for sure!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Examples, format the number correctly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Shape 90"/>
          <p:cNvSpPr txBox="1"/>
          <p:nvPr/>
        </p:nvSpPr>
        <p:spPr>
          <a:xfrm>
            <a:off x="845525" y="1068100"/>
            <a:ext cx="7783500" cy="4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0.000009657 x 10     assume this is a result that depends on 1.23 x 10</a:t>
            </a:r>
            <a:endParaRPr/>
          </a:p>
        </p:txBody>
      </p:sp>
      <p:sp>
        <p:nvSpPr>
          <p:cNvPr id="91" name="Shape 91"/>
          <p:cNvSpPr txBox="1"/>
          <p:nvPr/>
        </p:nvSpPr>
        <p:spPr>
          <a:xfrm>
            <a:off x="2254925" y="1007088"/>
            <a:ext cx="642000" cy="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65</a:t>
            </a:r>
            <a:endParaRPr b="1" sz="900"/>
          </a:p>
        </p:txBody>
      </p:sp>
      <p:sp>
        <p:nvSpPr>
          <p:cNvPr id="92" name="Shape 92"/>
          <p:cNvSpPr txBox="1"/>
          <p:nvPr/>
        </p:nvSpPr>
        <p:spPr>
          <a:xfrm>
            <a:off x="920325" y="1870800"/>
            <a:ext cx="8118000" cy="4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0.00001456 x 10</a:t>
            </a:r>
            <a:r>
              <a:rPr lang="en">
                <a:solidFill>
                  <a:schemeClr val="dk1"/>
                </a:solidFill>
              </a:rPr>
              <a:t>     assume this is a result that depends on 4.8 x 10</a:t>
            </a:r>
            <a:endParaRPr/>
          </a:p>
        </p:txBody>
      </p:sp>
      <p:sp>
        <p:nvSpPr>
          <p:cNvPr id="93" name="Shape 93"/>
          <p:cNvSpPr txBox="1"/>
          <p:nvPr/>
        </p:nvSpPr>
        <p:spPr>
          <a:xfrm>
            <a:off x="2329725" y="1809788"/>
            <a:ext cx="642000" cy="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-15</a:t>
            </a:r>
            <a:endParaRPr b="1" sz="900"/>
          </a:p>
        </p:txBody>
      </p:sp>
      <p:sp>
        <p:nvSpPr>
          <p:cNvPr id="94" name="Shape 94"/>
          <p:cNvSpPr txBox="1"/>
          <p:nvPr/>
        </p:nvSpPr>
        <p:spPr>
          <a:xfrm>
            <a:off x="6414875" y="1007088"/>
            <a:ext cx="642000" cy="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4</a:t>
            </a:r>
            <a:endParaRPr b="1" sz="900"/>
          </a:p>
        </p:txBody>
      </p:sp>
      <p:sp>
        <p:nvSpPr>
          <p:cNvPr id="95" name="Shape 95"/>
          <p:cNvSpPr txBox="1"/>
          <p:nvPr/>
        </p:nvSpPr>
        <p:spPr>
          <a:xfrm>
            <a:off x="6362675" y="1809788"/>
            <a:ext cx="642000" cy="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-8</a:t>
            </a:r>
            <a:endParaRPr b="1" sz="9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Shape 10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33125" y="438600"/>
            <a:ext cx="4145225" cy="735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Shape 10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52400"/>
            <a:ext cx="4447825" cy="188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Shape 10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94725" y="2035975"/>
            <a:ext cx="3106497" cy="83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Shape 10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027275" y="2960525"/>
            <a:ext cx="1992500" cy="834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Shape 104"/>
          <p:cNvSpPr txBox="1"/>
          <p:nvPr/>
        </p:nvSpPr>
        <p:spPr>
          <a:xfrm>
            <a:off x="2201350" y="190475"/>
            <a:ext cx="5891400" cy="1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we solve something like this...</a:t>
            </a:r>
            <a:endParaRPr/>
          </a:p>
        </p:txBody>
      </p:sp>
      <p:pic>
        <p:nvPicPr>
          <p:cNvPr id="105" name="Shape 10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565375" y="4260875"/>
            <a:ext cx="602550" cy="70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Shape 106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027275" y="3795025"/>
            <a:ext cx="2140650" cy="46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Shape 107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5353731" y="1099713"/>
            <a:ext cx="3021294" cy="735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Shape 108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5623378" y="1835288"/>
            <a:ext cx="2575700" cy="656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Shape 109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3983550" y="3425937"/>
            <a:ext cx="4143375" cy="1133475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Shape 110"/>
          <p:cNvSpPr txBox="1"/>
          <p:nvPr/>
        </p:nvSpPr>
        <p:spPr>
          <a:xfrm>
            <a:off x="4310925" y="4489850"/>
            <a:ext cx="4064100" cy="47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Evolve this further on the next page</a:t>
            </a:r>
            <a:endParaRPr/>
          </a:p>
        </p:txBody>
      </p:sp>
      <p:sp>
        <p:nvSpPr>
          <p:cNvPr id="111" name="Shape 111"/>
          <p:cNvSpPr txBox="1"/>
          <p:nvPr/>
        </p:nvSpPr>
        <p:spPr>
          <a:xfrm>
            <a:off x="179200" y="1962850"/>
            <a:ext cx="4113300" cy="21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State the problem in short mathematical format</a:t>
            </a:r>
            <a:endParaRPr/>
          </a:p>
        </p:txBody>
      </p:sp>
      <p:pic>
        <p:nvPicPr>
          <p:cNvPr id="112" name="Shape 112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4152655" y="3224200"/>
            <a:ext cx="4612669" cy="46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Shape 113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5552022" y="2491362"/>
            <a:ext cx="3213294" cy="428037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Shape 114"/>
          <p:cNvSpPr txBox="1"/>
          <p:nvPr/>
        </p:nvSpPr>
        <p:spPr>
          <a:xfrm>
            <a:off x="4607275" y="2504725"/>
            <a:ext cx="746400" cy="3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b/c: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Shape 1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70325" y="2419126"/>
            <a:ext cx="1258384" cy="79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Shape 1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3500" y="801500"/>
            <a:ext cx="2176825" cy="595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Shape 1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176275" y="723900"/>
            <a:ext cx="3280501" cy="79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Shape 12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423022" y="1244300"/>
            <a:ext cx="626750" cy="9954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Shape 12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889975" y="232225"/>
            <a:ext cx="1722600" cy="569269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Shape 124"/>
          <p:cNvSpPr/>
          <p:nvPr/>
        </p:nvSpPr>
        <p:spPr>
          <a:xfrm rot="-1444707">
            <a:off x="5475392" y="807854"/>
            <a:ext cx="451485" cy="187606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Shape 125"/>
          <p:cNvSpPr txBox="1"/>
          <p:nvPr/>
        </p:nvSpPr>
        <p:spPr>
          <a:xfrm>
            <a:off x="5221200" y="0"/>
            <a:ext cx="3714000" cy="22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Deal with the exponent first</a:t>
            </a:r>
            <a:endParaRPr/>
          </a:p>
        </p:txBody>
      </p:sp>
      <p:pic>
        <p:nvPicPr>
          <p:cNvPr id="126" name="Shape 126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54400" y="1794975"/>
            <a:ext cx="2910575" cy="695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Shape 127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555125" y="3598236"/>
            <a:ext cx="2151925" cy="1430714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Shape 128"/>
          <p:cNvSpPr txBox="1"/>
          <p:nvPr/>
        </p:nvSpPr>
        <p:spPr>
          <a:xfrm>
            <a:off x="63500" y="3177400"/>
            <a:ext cx="2806500" cy="4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The front zeroes are bothering me. I’m already using exponents, should I still trail those zeroes in the front?</a:t>
            </a:r>
            <a:endParaRPr sz="1000"/>
          </a:p>
        </p:txBody>
      </p:sp>
      <p:sp>
        <p:nvSpPr>
          <p:cNvPr id="129" name="Shape 129"/>
          <p:cNvSpPr/>
          <p:nvPr/>
        </p:nvSpPr>
        <p:spPr>
          <a:xfrm rot="-1356517">
            <a:off x="644716" y="2458788"/>
            <a:ext cx="1293069" cy="225923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Shape 130"/>
          <p:cNvSpPr txBox="1"/>
          <p:nvPr/>
        </p:nvSpPr>
        <p:spPr>
          <a:xfrm>
            <a:off x="5595050" y="954200"/>
            <a:ext cx="740700" cy="29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=?</a:t>
            </a:r>
            <a:endParaRPr/>
          </a:p>
        </p:txBody>
      </p:sp>
      <p:sp>
        <p:nvSpPr>
          <p:cNvPr id="131" name="Shape 131"/>
          <p:cNvSpPr txBox="1"/>
          <p:nvPr/>
        </p:nvSpPr>
        <p:spPr>
          <a:xfrm>
            <a:off x="3443600" y="1594050"/>
            <a:ext cx="1880400" cy="8961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 want to know how far the “6” is -&gt; </a:t>
            </a:r>
            <a:r>
              <a:rPr lang="en">
                <a:solidFill>
                  <a:srgbClr val="FF0000"/>
                </a:solidFill>
              </a:rPr>
              <a:t>I will use an exponent for that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32" name="Shape 132"/>
          <p:cNvSpPr/>
          <p:nvPr/>
        </p:nvSpPr>
        <p:spPr>
          <a:xfrm rot="9796289">
            <a:off x="2144981" y="1698826"/>
            <a:ext cx="1293439" cy="225884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3" name="Shape 13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052775" y="2490150"/>
            <a:ext cx="2151925" cy="100307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Shape 134"/>
          <p:cNvSpPr/>
          <p:nvPr/>
        </p:nvSpPr>
        <p:spPr>
          <a:xfrm rot="7953220">
            <a:off x="5916402" y="2362383"/>
            <a:ext cx="1148044" cy="268159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B45F0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Shape 135"/>
          <p:cNvSpPr txBox="1"/>
          <p:nvPr/>
        </p:nvSpPr>
        <p:spPr>
          <a:xfrm>
            <a:off x="6879150" y="1244300"/>
            <a:ext cx="2102700" cy="77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did your data depend on? The constants c and h?</a:t>
            </a:r>
            <a:endParaRPr/>
          </a:p>
        </p:txBody>
      </p:sp>
      <p:sp>
        <p:nvSpPr>
          <p:cNvPr id="136" name="Shape 136"/>
          <p:cNvSpPr txBox="1"/>
          <p:nvPr/>
        </p:nvSpPr>
        <p:spPr>
          <a:xfrm>
            <a:off x="6928525" y="2218950"/>
            <a:ext cx="1926300" cy="4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155CC"/>
                </a:solidFill>
              </a:rPr>
              <a:t>No. Rather 310, the wavelength in nm,</a:t>
            </a:r>
            <a:endParaRPr>
              <a:solidFill>
                <a:srgbClr val="1155CC"/>
              </a:solidFill>
            </a:endParaRPr>
          </a:p>
        </p:txBody>
      </p:sp>
      <p:sp>
        <p:nvSpPr>
          <p:cNvPr id="137" name="Shape 137"/>
          <p:cNvSpPr/>
          <p:nvPr/>
        </p:nvSpPr>
        <p:spPr>
          <a:xfrm flipH="1" rot="10800000">
            <a:off x="341625" y="2203200"/>
            <a:ext cx="808500" cy="3555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Shape 138"/>
          <p:cNvSpPr txBox="1"/>
          <p:nvPr/>
        </p:nvSpPr>
        <p:spPr>
          <a:xfrm>
            <a:off x="4267000" y="3551200"/>
            <a:ext cx="2583900" cy="35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74E13"/>
                </a:solidFill>
              </a:rPr>
              <a:t>Which one of these is correct?</a:t>
            </a:r>
            <a:endParaRPr>
              <a:solidFill>
                <a:srgbClr val="274E13"/>
              </a:solidFill>
            </a:endParaRPr>
          </a:p>
        </p:txBody>
      </p:sp>
      <p:sp>
        <p:nvSpPr>
          <p:cNvPr id="139" name="Shape 139"/>
          <p:cNvSpPr txBox="1"/>
          <p:nvPr/>
        </p:nvSpPr>
        <p:spPr>
          <a:xfrm>
            <a:off x="7153225" y="3370475"/>
            <a:ext cx="12135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6.41 x 10</a:t>
            </a:r>
            <a:endParaRPr/>
          </a:p>
        </p:txBody>
      </p:sp>
      <p:sp>
        <p:nvSpPr>
          <p:cNvPr id="140" name="Shape 140"/>
          <p:cNvSpPr txBox="1"/>
          <p:nvPr/>
        </p:nvSpPr>
        <p:spPr>
          <a:xfrm>
            <a:off x="7202625" y="3906700"/>
            <a:ext cx="1185300" cy="4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6.4 x 10</a:t>
            </a:r>
            <a:endParaRPr/>
          </a:p>
        </p:txBody>
      </p:sp>
      <p:sp>
        <p:nvSpPr>
          <p:cNvPr id="141" name="Shape 141"/>
          <p:cNvSpPr txBox="1"/>
          <p:nvPr/>
        </p:nvSpPr>
        <p:spPr>
          <a:xfrm>
            <a:off x="7881350" y="3352763"/>
            <a:ext cx="642000" cy="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-2</a:t>
            </a:r>
            <a:endParaRPr b="1" sz="900"/>
          </a:p>
        </p:txBody>
      </p:sp>
      <p:sp>
        <p:nvSpPr>
          <p:cNvPr id="142" name="Shape 142"/>
          <p:cNvSpPr txBox="1"/>
          <p:nvPr/>
        </p:nvSpPr>
        <p:spPr>
          <a:xfrm>
            <a:off x="7836200" y="3871313"/>
            <a:ext cx="642000" cy="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-2</a:t>
            </a:r>
            <a:endParaRPr b="1" sz="900"/>
          </a:p>
        </p:txBody>
      </p:sp>
      <p:sp>
        <p:nvSpPr>
          <p:cNvPr id="143" name="Shape 143"/>
          <p:cNvSpPr/>
          <p:nvPr/>
        </p:nvSpPr>
        <p:spPr>
          <a:xfrm flipH="1" rot="10800000">
            <a:off x="7068550" y="3177395"/>
            <a:ext cx="1213500" cy="6561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Shape 144"/>
          <p:cNvSpPr txBox="1"/>
          <p:nvPr/>
        </p:nvSpPr>
        <p:spPr>
          <a:xfrm>
            <a:off x="4441400" y="4298150"/>
            <a:ext cx="4462800" cy="6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B/c t</a:t>
            </a:r>
            <a:r>
              <a:rPr lang="en">
                <a:solidFill>
                  <a:srgbClr val="FF0000"/>
                </a:solidFill>
              </a:rPr>
              <a:t>he result should also have this many number of digits, i.e : 3.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Shape 1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79350" y="719425"/>
            <a:ext cx="2920825" cy="1214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Shape 15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16375" y="493350"/>
            <a:ext cx="2244975" cy="875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Shape 15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97575" y="238400"/>
            <a:ext cx="2754476" cy="695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Shape 15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65350" y="1760875"/>
            <a:ext cx="2983532" cy="155525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Shape 153"/>
          <p:cNvSpPr txBox="1"/>
          <p:nvPr/>
        </p:nvSpPr>
        <p:spPr>
          <a:xfrm>
            <a:off x="4452075" y="84675"/>
            <a:ext cx="4635600" cy="29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data does this result depend on?</a:t>
            </a:r>
            <a:endParaRPr/>
          </a:p>
        </p:txBody>
      </p:sp>
      <p:pic>
        <p:nvPicPr>
          <p:cNvPr id="154" name="Shape 15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380575" y="933575"/>
            <a:ext cx="2657475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Shape 155"/>
          <p:cNvSpPr txBox="1"/>
          <p:nvPr/>
        </p:nvSpPr>
        <p:spPr>
          <a:xfrm>
            <a:off x="6187725" y="1509200"/>
            <a:ext cx="2754600" cy="60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That gives u 3 sig-figs</a:t>
            </a:r>
            <a:endParaRPr/>
          </a:p>
        </p:txBody>
      </p:sp>
      <p:sp>
        <p:nvSpPr>
          <p:cNvPr id="156" name="Shape 156"/>
          <p:cNvSpPr/>
          <p:nvPr/>
        </p:nvSpPr>
        <p:spPr>
          <a:xfrm>
            <a:off x="6674550" y="633050"/>
            <a:ext cx="141000" cy="2964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Shape 157"/>
          <p:cNvSpPr/>
          <p:nvPr/>
        </p:nvSpPr>
        <p:spPr>
          <a:xfrm>
            <a:off x="6925725" y="573775"/>
            <a:ext cx="141000" cy="2964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Shape 158"/>
          <p:cNvSpPr/>
          <p:nvPr/>
        </p:nvSpPr>
        <p:spPr>
          <a:xfrm>
            <a:off x="7106350" y="493350"/>
            <a:ext cx="141000" cy="2964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Shape 159"/>
          <p:cNvSpPr txBox="1"/>
          <p:nvPr/>
        </p:nvSpPr>
        <p:spPr>
          <a:xfrm>
            <a:off x="3795875" y="2057575"/>
            <a:ext cx="5242200" cy="29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155CC"/>
                </a:solidFill>
              </a:rPr>
              <a:t>The format the result thus: 3 figs, round off the rest</a:t>
            </a:r>
            <a:endParaRPr>
              <a:solidFill>
                <a:srgbClr val="1155CC"/>
              </a:solidFill>
            </a:endParaRPr>
          </a:p>
        </p:txBody>
      </p:sp>
      <p:sp>
        <p:nvSpPr>
          <p:cNvPr id="160" name="Shape 160"/>
          <p:cNvSpPr/>
          <p:nvPr/>
        </p:nvSpPr>
        <p:spPr>
          <a:xfrm rot="10800000">
            <a:off x="993425" y="3287900"/>
            <a:ext cx="141000" cy="2964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Shape 161"/>
          <p:cNvSpPr/>
          <p:nvPr/>
        </p:nvSpPr>
        <p:spPr>
          <a:xfrm rot="10800000">
            <a:off x="815525" y="3316125"/>
            <a:ext cx="141000" cy="2964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Shape 162"/>
          <p:cNvSpPr/>
          <p:nvPr/>
        </p:nvSpPr>
        <p:spPr>
          <a:xfrm rot="10800000">
            <a:off x="674525" y="3316125"/>
            <a:ext cx="141000" cy="2964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63" name="Shape 16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920075" y="2477400"/>
            <a:ext cx="2796825" cy="138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Shape 164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66725" y="2755125"/>
            <a:ext cx="1917725" cy="443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Shape 165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536250" y="3768000"/>
            <a:ext cx="2244975" cy="6065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Shape 166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536262" y="4374513"/>
            <a:ext cx="3309981" cy="695175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Shape 167"/>
          <p:cNvSpPr txBox="1"/>
          <p:nvPr/>
        </p:nvSpPr>
        <p:spPr>
          <a:xfrm>
            <a:off x="7106350" y="2543325"/>
            <a:ext cx="1397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And since:</a:t>
            </a:r>
            <a:endParaRPr/>
          </a:p>
        </p:txBody>
      </p:sp>
      <p:sp>
        <p:nvSpPr>
          <p:cNvPr id="168" name="Shape 168"/>
          <p:cNvSpPr txBox="1"/>
          <p:nvPr/>
        </p:nvSpPr>
        <p:spPr>
          <a:xfrm>
            <a:off x="2688175" y="3040950"/>
            <a:ext cx="13194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00FF"/>
                </a:solidFill>
              </a:rPr>
              <a:t>U have to always check the formatting of your numbers, are your sig-figs in order?</a:t>
            </a:r>
            <a:endParaRPr sz="1000">
              <a:solidFill>
                <a:srgbClr val="9900FF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Shape 17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6125" y="603225"/>
            <a:ext cx="3445925" cy="90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Shape 17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83900" y="1505300"/>
            <a:ext cx="3190875" cy="1457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Shape 17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565725" y="2990850"/>
            <a:ext cx="2781300" cy="2152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Shape 17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379475" y="3107925"/>
            <a:ext cx="2790825" cy="1847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Shape 177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170300" y="3665350"/>
            <a:ext cx="876300" cy="904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Shape 178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463675" y="1080175"/>
            <a:ext cx="3067956" cy="2235225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Shape 179"/>
          <p:cNvSpPr txBox="1"/>
          <p:nvPr/>
        </p:nvSpPr>
        <p:spPr>
          <a:xfrm>
            <a:off x="3697125" y="0"/>
            <a:ext cx="5277600" cy="83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What was the Q again?</a:t>
            </a:r>
            <a:endParaRPr sz="1000"/>
          </a:p>
        </p:txBody>
      </p:sp>
      <p:pic>
        <p:nvPicPr>
          <p:cNvPr id="180" name="Shape 180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3728900" y="286749"/>
            <a:ext cx="5214050" cy="7934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1" name="Shape 181"/>
          <p:cNvCxnSpPr/>
          <p:nvPr/>
        </p:nvCxnSpPr>
        <p:spPr>
          <a:xfrm flipH="1" rot="10800000">
            <a:off x="2667000" y="1982475"/>
            <a:ext cx="458700" cy="7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82" name="Shape 182"/>
          <p:cNvSpPr txBox="1"/>
          <p:nvPr/>
        </p:nvSpPr>
        <p:spPr>
          <a:xfrm>
            <a:off x="2610550" y="1601600"/>
            <a:ext cx="536100" cy="21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6.41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